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813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116013" y="333375"/>
            <a:ext cx="80279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endParaRPr lang="ru-RU" altLang="ru-RU" sz="2700" b="1" dirty="0" smtClean="0">
              <a:solidFill>
                <a:schemeClr val="bg1"/>
              </a:solidFill>
              <a:latin typeface="Sylfaen" panose="010A0502050306030303" pitchFamily="18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1691680" y="116632"/>
            <a:ext cx="619268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200" b="1" cap="all" dirty="0" smtClean="0">
                <a:solidFill>
                  <a:srgbClr val="C00000"/>
                </a:solidFill>
                <a:latin typeface="Sylfaen" pitchFamily="18" charset="0"/>
              </a:rPr>
              <a:t>Сроки проведения ГИА </a:t>
            </a:r>
            <a:r>
              <a:rPr lang="en-US" sz="2200" b="1" cap="all" dirty="0" smtClean="0">
                <a:solidFill>
                  <a:srgbClr val="C00000"/>
                </a:solidFill>
                <a:latin typeface="Sylfaen" pitchFamily="18" charset="0"/>
              </a:rPr>
              <a:t/>
            </a:r>
            <a:br>
              <a:rPr lang="en-US" sz="2200" b="1" cap="all" dirty="0" smtClean="0">
                <a:solidFill>
                  <a:srgbClr val="C00000"/>
                </a:solidFill>
                <a:latin typeface="Sylfaen" pitchFamily="18" charset="0"/>
              </a:rPr>
            </a:br>
            <a:r>
              <a:rPr lang="ru-RU" sz="2200" b="1" cap="all" dirty="0" smtClean="0">
                <a:solidFill>
                  <a:srgbClr val="C00000"/>
                </a:solidFill>
                <a:latin typeface="Sylfaen" pitchFamily="18" charset="0"/>
              </a:rPr>
              <a:t>в 2017 году </a:t>
            </a:r>
            <a:r>
              <a:rPr lang="ru-RU" sz="2200" b="1" cap="all" dirty="0" smtClean="0">
                <a:solidFill>
                  <a:srgbClr val="C00000"/>
                </a:solidFill>
                <a:latin typeface="Sylfaen" pitchFamily="18" charset="0"/>
              </a:rPr>
              <a:t> ОПУБЛИКОВАНЫ </a:t>
            </a:r>
            <a:r>
              <a:rPr lang="ru-RU" sz="2200" b="1" cap="all" dirty="0" smtClean="0">
                <a:solidFill>
                  <a:srgbClr val="C00000"/>
                </a:solidFill>
                <a:latin typeface="Sylfaen" pitchFamily="18" charset="0"/>
              </a:rPr>
              <a:t>НА САЙТЕ</a:t>
            </a:r>
            <a:r>
              <a:rPr lang="en-US" sz="2200" b="1" cap="all" dirty="0" smtClean="0">
                <a:solidFill>
                  <a:srgbClr val="C00000"/>
                </a:solidFill>
                <a:latin typeface="Sylfaen" pitchFamily="18" charset="0"/>
              </a:rPr>
              <a:t> </a:t>
            </a:r>
            <a:br>
              <a:rPr lang="en-US" sz="2200" b="1" cap="all" dirty="0" smtClean="0">
                <a:solidFill>
                  <a:srgbClr val="C00000"/>
                </a:solidFill>
                <a:latin typeface="Sylfaen" pitchFamily="18" charset="0"/>
              </a:rPr>
            </a:br>
            <a:r>
              <a:rPr lang="en-US" sz="2200" b="1" cap="all" dirty="0" smtClean="0">
                <a:solidFill>
                  <a:srgbClr val="C00000"/>
                </a:solidFill>
                <a:latin typeface="Sylfaen" pitchFamily="18" charset="0"/>
              </a:rPr>
              <a:t/>
            </a:r>
            <a:br>
              <a:rPr lang="en-US" sz="2200" b="1" cap="all" dirty="0" smtClean="0">
                <a:solidFill>
                  <a:srgbClr val="C00000"/>
                </a:solidFill>
                <a:latin typeface="Sylfaen" pitchFamily="18" charset="0"/>
              </a:rPr>
            </a:br>
            <a:r>
              <a:rPr lang="ru-RU" sz="2200" b="1" cap="all" dirty="0" smtClean="0">
                <a:solidFill>
                  <a:srgbClr val="C00000"/>
                </a:solidFill>
                <a:latin typeface="Sylfaen" pitchFamily="18" charset="0"/>
              </a:rPr>
              <a:t/>
            </a:r>
            <a:br>
              <a:rPr lang="ru-RU" sz="2200" b="1" cap="all" dirty="0" smtClean="0">
                <a:solidFill>
                  <a:srgbClr val="C00000"/>
                </a:solidFill>
                <a:latin typeface="Sylfaen" pitchFamily="18" charset="0"/>
              </a:rPr>
            </a:br>
            <a:endParaRPr lang="ru-RU" sz="2200" b="1" cap="all" dirty="0">
              <a:solidFill>
                <a:srgbClr val="C00000"/>
              </a:solidFill>
              <a:latin typeface="Sylfae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 l="23330" t="4986" r="25120" b="8689"/>
          <a:stretch>
            <a:fillRect/>
          </a:stretch>
        </p:blipFill>
        <p:spPr bwMode="auto">
          <a:xfrm>
            <a:off x="1763688" y="1196752"/>
            <a:ext cx="5760639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7012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116013" y="333375"/>
            <a:ext cx="80279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endParaRPr lang="ru-RU" altLang="ru-RU" sz="2700" b="1" dirty="0" smtClean="0">
              <a:solidFill>
                <a:schemeClr val="bg1"/>
              </a:solidFill>
              <a:latin typeface="Sylfaen" panose="010A0502050306030303" pitchFamily="18" charset="0"/>
            </a:endParaRPr>
          </a:p>
          <a:p>
            <a:pPr algn="r" eaLnBrk="1" hangingPunct="1"/>
            <a:r>
              <a:rPr lang="ru-RU" sz="2800" dirty="0" smtClean="0">
                <a:solidFill>
                  <a:schemeClr val="bg1"/>
                </a:solidFill>
                <a:latin typeface="Sylfaen" pitchFamily="18" charset="0"/>
              </a:rPr>
              <a:t>О нормативном обеспечении проведения ГИА в 2017 году </a:t>
            </a:r>
            <a:r>
              <a:rPr lang="ru-RU" altLang="ru-RU" sz="2700" b="1" dirty="0">
                <a:solidFill>
                  <a:schemeClr val="bg1"/>
                </a:solidFill>
                <a:latin typeface="Sylfaen" panose="010A0502050306030303" pitchFamily="18" charset="0"/>
              </a:rPr>
              <a:t/>
            </a:r>
            <a:br>
              <a:rPr lang="ru-RU" altLang="ru-RU" sz="2700" b="1" dirty="0">
                <a:solidFill>
                  <a:schemeClr val="bg1"/>
                </a:solidFill>
                <a:latin typeface="Sylfaen" panose="010A0502050306030303" pitchFamily="18" charset="0"/>
              </a:rPr>
            </a:br>
            <a:endParaRPr lang="ru-RU" altLang="ru-RU" sz="2700" b="1" dirty="0">
              <a:solidFill>
                <a:schemeClr val="bg1"/>
              </a:solidFill>
              <a:latin typeface="Sylfaen" panose="010A0502050306030303" pitchFamily="18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79512" y="1700808"/>
            <a:ext cx="8964488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ru-RU" sz="2800" b="1" cap="all" dirty="0" smtClean="0">
                <a:solidFill>
                  <a:srgbClr val="C00000"/>
                </a:solidFill>
                <a:latin typeface="Sylfaen" pitchFamily="18" charset="0"/>
              </a:rPr>
              <a:t>продолжительность ЕГЭ в 2017 году</a:t>
            </a:r>
            <a:br>
              <a:rPr lang="ru-RU" sz="2800" b="1" cap="all" dirty="0" smtClean="0">
                <a:solidFill>
                  <a:srgbClr val="C00000"/>
                </a:solidFill>
                <a:latin typeface="Sylfaen" pitchFamily="18" charset="0"/>
              </a:rPr>
            </a:br>
            <a:r>
              <a:rPr lang="ru-RU" sz="2000" b="1" cap="all" dirty="0" smtClean="0">
                <a:solidFill>
                  <a:srgbClr val="700000"/>
                </a:solidFill>
                <a:latin typeface="Sylfaen" pitchFamily="18" charset="0"/>
              </a:rPr>
              <a:t>Определены приказом </a:t>
            </a:r>
            <a:r>
              <a:rPr lang="ru-RU" sz="2000" b="1" cap="all" dirty="0" err="1" smtClean="0">
                <a:solidFill>
                  <a:srgbClr val="700000"/>
                </a:solidFill>
                <a:latin typeface="Sylfaen" pitchFamily="18" charset="0"/>
              </a:rPr>
              <a:t>Минобрнауки</a:t>
            </a:r>
            <a:r>
              <a:rPr lang="ru-RU" sz="2000" b="1" cap="all" dirty="0" smtClean="0">
                <a:solidFill>
                  <a:srgbClr val="700000"/>
                </a:solidFill>
                <a:latin typeface="Sylfaen" pitchFamily="18" charset="0"/>
              </a:rPr>
              <a:t> России от 09.01.2017 № 5</a:t>
            </a:r>
            <a:r>
              <a:rPr lang="ru-RU" sz="2800" b="1" cap="all" dirty="0" smtClean="0">
                <a:solidFill>
                  <a:srgbClr val="C00000"/>
                </a:solidFill>
                <a:latin typeface="Sylfaen" pitchFamily="18" charset="0"/>
              </a:rPr>
              <a:t/>
            </a:r>
            <a:br>
              <a:rPr lang="ru-RU" sz="2800" b="1" cap="all" dirty="0" smtClean="0">
                <a:solidFill>
                  <a:srgbClr val="C00000"/>
                </a:solidFill>
                <a:latin typeface="Sylfaen" pitchFamily="18" charset="0"/>
              </a:rPr>
            </a:br>
            <a:endParaRPr lang="ru-RU" altLang="ru-RU" sz="2700" b="1" dirty="0">
              <a:latin typeface="Sylfae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2835" y="2479375"/>
            <a:ext cx="6533461" cy="540000"/>
          </a:xfrm>
          <a:prstGeom prst="rect">
            <a:avLst/>
          </a:prstGeom>
          <a:solidFill>
            <a:schemeClr val="bg1">
              <a:lumMod val="95000"/>
              <a:alpha val="0"/>
            </a:schemeClr>
          </a:solidFill>
          <a:ln w="12700">
            <a:solidFill>
              <a:srgbClr val="496DA7"/>
            </a:solidFill>
            <a:prstDash val="soli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600" b="1" dirty="0" smtClean="0">
                <a:solidFill>
                  <a:srgbClr val="496DA7"/>
                </a:solidFill>
                <a:latin typeface="Sylfaen" pitchFamily="18" charset="0"/>
              </a:rPr>
              <a:t>МАТЕМАТИКА (профильная),  ФИЗИКА, ИНФОРМАТИКА И ИКТ, ЛИТЕРАТУРА, ОБЩЕСТВОЗНАНИЕ,  ИСТОРИЯ</a:t>
            </a:r>
            <a:r>
              <a:rPr lang="ru-RU" sz="1600" b="1" dirty="0" smtClean="0">
                <a:solidFill>
                  <a:srgbClr val="C00000"/>
                </a:solidFill>
                <a:latin typeface="Sylfaen" pitchFamily="18" charset="0"/>
              </a:rPr>
              <a:t> </a:t>
            </a:r>
            <a:endParaRPr lang="ru-RU" sz="1600" b="1" dirty="0">
              <a:solidFill>
                <a:srgbClr val="C00000"/>
              </a:solidFill>
              <a:latin typeface="Sylfae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2838" y="2479375"/>
            <a:ext cx="540000" cy="540000"/>
          </a:xfrm>
          <a:prstGeom prst="rect">
            <a:avLst/>
          </a:prstGeom>
          <a:solidFill>
            <a:srgbClr val="496DA7"/>
          </a:solidFill>
          <a:ln w="12700">
            <a:solidFill>
              <a:srgbClr val="496DA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600" b="1" dirty="0">
                <a:solidFill>
                  <a:schemeClr val="bg1">
                    <a:lumMod val="95000"/>
                  </a:schemeClr>
                </a:solidFill>
                <a:latin typeface="Sylfaen" pitchFamily="18" charset="0"/>
              </a:rPr>
              <a:t>1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236296" y="2479374"/>
            <a:ext cx="1719075" cy="540001"/>
          </a:xfrm>
          <a:prstGeom prst="rect">
            <a:avLst/>
          </a:prstGeom>
          <a:solidFill>
            <a:srgbClr val="166824"/>
          </a:solidFill>
          <a:ln w="12700">
            <a:solidFill>
              <a:srgbClr val="166824"/>
            </a:solidFill>
            <a:prstDash val="soli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Sylfaen" pitchFamily="18" charset="0"/>
              </a:rPr>
              <a:t>235 минут</a:t>
            </a:r>
            <a:br>
              <a:rPr lang="ru-RU" sz="1400" b="1" dirty="0" smtClean="0">
                <a:solidFill>
                  <a:schemeClr val="bg1"/>
                </a:solidFill>
                <a:latin typeface="Sylfaen" pitchFamily="18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Sylfaen" pitchFamily="18" charset="0"/>
              </a:rPr>
              <a:t>(3 часа 55 минут)</a:t>
            </a:r>
            <a:endParaRPr lang="ru-RU" sz="1400" b="1" dirty="0">
              <a:solidFill>
                <a:schemeClr val="bg1"/>
              </a:solidFill>
              <a:latin typeface="Sylfae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42910" y="4890797"/>
            <a:ext cx="6535259" cy="540000"/>
          </a:xfrm>
          <a:prstGeom prst="rect">
            <a:avLst/>
          </a:prstGeom>
          <a:solidFill>
            <a:schemeClr val="bg1">
              <a:lumMod val="95000"/>
              <a:alpha val="0"/>
            </a:schemeClr>
          </a:solidFill>
          <a:ln w="12700">
            <a:solidFill>
              <a:srgbClr val="496DA7"/>
            </a:solidFill>
            <a:prstDash val="soli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600" b="1" dirty="0" smtClean="0">
                <a:solidFill>
                  <a:srgbClr val="496DA7"/>
                </a:solidFill>
                <a:latin typeface="Sylfaen" pitchFamily="18" charset="0"/>
              </a:rPr>
              <a:t>МАТЕМАТИКА (базовая), ГЕОГРАФИЯ, ИНОСТРАННЫЕ ЯЗЫКИ (кроме раздела «Говорение»)</a:t>
            </a:r>
            <a:endParaRPr lang="ru-RU" sz="1600" dirty="0">
              <a:solidFill>
                <a:srgbClr val="496DA7"/>
              </a:solidFill>
              <a:latin typeface="Sylfae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2844" y="4890797"/>
            <a:ext cx="540000" cy="540000"/>
          </a:xfrm>
          <a:prstGeom prst="rect">
            <a:avLst/>
          </a:prstGeom>
          <a:solidFill>
            <a:srgbClr val="496DA7"/>
          </a:solidFill>
          <a:ln w="12700">
            <a:solidFill>
              <a:srgbClr val="496DA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bg1">
                    <a:lumMod val="95000"/>
                  </a:schemeClr>
                </a:solidFill>
                <a:latin typeface="Sylfaen" pitchFamily="18" charset="0"/>
              </a:rPr>
              <a:t>3</a:t>
            </a:r>
            <a:endParaRPr lang="ru-RU" sz="1600" b="1" dirty="0">
              <a:solidFill>
                <a:schemeClr val="bg1">
                  <a:lumMod val="95000"/>
                </a:schemeClr>
              </a:solidFill>
              <a:latin typeface="Sylfae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143768" y="4890797"/>
            <a:ext cx="1717275" cy="541792"/>
          </a:xfrm>
          <a:prstGeom prst="rect">
            <a:avLst/>
          </a:prstGeom>
          <a:solidFill>
            <a:srgbClr val="166824"/>
          </a:solidFill>
          <a:ln w="12700">
            <a:solidFill>
              <a:srgbClr val="166824"/>
            </a:solidFill>
            <a:prstDash val="soli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Sylfaen" pitchFamily="18" charset="0"/>
              </a:rPr>
              <a:t>180 минут</a:t>
            </a:r>
            <a:br>
              <a:rPr lang="ru-RU" sz="1400" b="1" dirty="0" smtClean="0">
                <a:solidFill>
                  <a:schemeClr val="bg1"/>
                </a:solidFill>
                <a:latin typeface="Sylfaen" pitchFamily="18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Sylfaen" pitchFamily="18" charset="0"/>
              </a:rPr>
              <a:t>(3 часа)</a:t>
            </a:r>
            <a:endParaRPr lang="ru-RU" sz="1400" b="1" dirty="0">
              <a:solidFill>
                <a:schemeClr val="bg1"/>
              </a:solidFill>
              <a:latin typeface="Sylfae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42910" y="3747789"/>
            <a:ext cx="6533462" cy="540000"/>
          </a:xfrm>
          <a:prstGeom prst="rect">
            <a:avLst/>
          </a:prstGeom>
          <a:solidFill>
            <a:schemeClr val="bg1">
              <a:lumMod val="95000"/>
              <a:alpha val="0"/>
            </a:schemeClr>
          </a:solidFill>
          <a:ln w="12700">
            <a:solidFill>
              <a:srgbClr val="496DA7"/>
            </a:solidFill>
            <a:prstDash val="soli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600" b="1" dirty="0" smtClean="0">
                <a:solidFill>
                  <a:srgbClr val="496DA7"/>
                </a:solidFill>
                <a:latin typeface="Sylfaen" pitchFamily="18" charset="0"/>
              </a:rPr>
              <a:t>РУССКИЙ ЯЗЫК, ХИМИЯ,  </a:t>
            </a:r>
            <a:r>
              <a:rPr lang="ru-RU" sz="1600" b="1" dirty="0" smtClean="0">
                <a:solidFill>
                  <a:srgbClr val="C00000"/>
                </a:solidFill>
                <a:latin typeface="Sylfaen" pitchFamily="18" charset="0"/>
              </a:rPr>
              <a:t>БИОЛОГИЯ</a:t>
            </a:r>
            <a:endParaRPr lang="ru-RU" sz="1600" dirty="0">
              <a:solidFill>
                <a:srgbClr val="C00000"/>
              </a:solidFill>
              <a:latin typeface="Sylfae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42844" y="3747789"/>
            <a:ext cx="540000" cy="540000"/>
          </a:xfrm>
          <a:prstGeom prst="rect">
            <a:avLst/>
          </a:prstGeom>
          <a:solidFill>
            <a:srgbClr val="496DA7"/>
          </a:solidFill>
          <a:ln w="12700">
            <a:solidFill>
              <a:srgbClr val="496DA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600" b="1" dirty="0">
                <a:solidFill>
                  <a:schemeClr val="bg1">
                    <a:lumMod val="95000"/>
                  </a:schemeClr>
                </a:solidFill>
                <a:latin typeface="Sylfaen" pitchFamily="18" charset="0"/>
              </a:rPr>
              <a:t>2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143768" y="3747789"/>
            <a:ext cx="1719072" cy="541792"/>
          </a:xfrm>
          <a:prstGeom prst="rect">
            <a:avLst/>
          </a:prstGeom>
          <a:solidFill>
            <a:srgbClr val="166824"/>
          </a:solidFill>
          <a:ln w="12700">
            <a:solidFill>
              <a:srgbClr val="166824"/>
            </a:solidFill>
            <a:prstDash val="soli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Sylfaen" pitchFamily="18" charset="0"/>
              </a:rPr>
              <a:t>210 минут</a:t>
            </a:r>
            <a:br>
              <a:rPr lang="ru-RU" sz="1400" b="1" dirty="0" smtClean="0">
                <a:solidFill>
                  <a:schemeClr val="bg1"/>
                </a:solidFill>
                <a:latin typeface="Sylfaen" pitchFamily="18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Sylfaen" pitchFamily="18" charset="0"/>
              </a:rPr>
              <a:t>(3 часа 30 минут)</a:t>
            </a:r>
            <a:endParaRPr lang="ru-RU" sz="1400" b="1" dirty="0">
              <a:solidFill>
                <a:schemeClr val="bg1"/>
              </a:solidFill>
              <a:latin typeface="Sylfae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42844" y="6033805"/>
            <a:ext cx="540000" cy="540000"/>
          </a:xfrm>
          <a:prstGeom prst="rect">
            <a:avLst/>
          </a:prstGeom>
          <a:solidFill>
            <a:srgbClr val="496DA7"/>
          </a:solidFill>
          <a:ln w="12700">
            <a:solidFill>
              <a:srgbClr val="496DA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bg1">
                    <a:lumMod val="95000"/>
                  </a:schemeClr>
                </a:solidFill>
                <a:latin typeface="Sylfaen" pitchFamily="18" charset="0"/>
              </a:rPr>
              <a:t>4</a:t>
            </a:r>
            <a:endParaRPr lang="ru-RU" sz="1600" b="1" dirty="0">
              <a:solidFill>
                <a:schemeClr val="bg1">
                  <a:lumMod val="95000"/>
                </a:schemeClr>
              </a:solidFill>
              <a:latin typeface="Sylfae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42910" y="6033805"/>
            <a:ext cx="6535259" cy="540000"/>
          </a:xfrm>
          <a:prstGeom prst="rect">
            <a:avLst/>
          </a:prstGeom>
          <a:solidFill>
            <a:schemeClr val="bg1">
              <a:lumMod val="95000"/>
              <a:alpha val="0"/>
            </a:schemeClr>
          </a:solidFill>
          <a:ln w="12700">
            <a:solidFill>
              <a:srgbClr val="496DA7"/>
            </a:solidFill>
            <a:prstDash val="soli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600" b="1" dirty="0" smtClean="0">
                <a:solidFill>
                  <a:srgbClr val="496DA7"/>
                </a:solidFill>
                <a:latin typeface="Sylfaen" pitchFamily="18" charset="0"/>
              </a:rPr>
              <a:t>ИНОСТРАННЫЕ ЯЗЫКИ (раздел «Говорение»)</a:t>
            </a:r>
            <a:endParaRPr lang="ru-RU" sz="1600" dirty="0">
              <a:solidFill>
                <a:srgbClr val="496DA7"/>
              </a:solidFill>
              <a:latin typeface="Sylfae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43768" y="6033805"/>
            <a:ext cx="1717275" cy="541792"/>
          </a:xfrm>
          <a:prstGeom prst="rect">
            <a:avLst/>
          </a:prstGeom>
          <a:solidFill>
            <a:srgbClr val="166824"/>
          </a:solidFill>
          <a:ln w="12700">
            <a:solidFill>
              <a:srgbClr val="166824"/>
            </a:solidFill>
            <a:prstDash val="soli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Sylfaen" pitchFamily="18" charset="0"/>
              </a:rPr>
              <a:t>15 минут</a:t>
            </a:r>
            <a:br>
              <a:rPr lang="ru-RU" sz="1400" b="1" dirty="0" smtClean="0">
                <a:solidFill>
                  <a:schemeClr val="bg1"/>
                </a:solidFill>
                <a:latin typeface="Sylfaen" pitchFamily="18" charset="0"/>
              </a:rPr>
            </a:br>
            <a:endParaRPr lang="ru-RU" sz="1400" b="1" dirty="0">
              <a:solidFill>
                <a:schemeClr val="bg1"/>
              </a:solidFill>
              <a:latin typeface="Sylfae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67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432835" y="980728"/>
            <a:ext cx="914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200" b="1" cap="all" dirty="0" smtClean="0">
                <a:solidFill>
                  <a:srgbClr val="C00000"/>
                </a:solidFill>
                <a:latin typeface="Sylfaen" pitchFamily="18" charset="0"/>
              </a:rPr>
              <a:t>Дополнительные средства, разрешенные на ЕГЭ</a:t>
            </a:r>
            <a:endParaRPr lang="ru-RU" sz="2200" b="1" cap="all" dirty="0">
              <a:solidFill>
                <a:srgbClr val="C00000"/>
              </a:solidFill>
              <a:latin typeface="Sylfaen" pitchFamily="18" charset="0"/>
              <a:ea typeface="+mj-ea"/>
              <a:cs typeface="+mj-cs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02835" y="2064155"/>
            <a:ext cx="1780933" cy="540000"/>
          </a:xfrm>
          <a:prstGeom prst="rect">
            <a:avLst/>
          </a:prstGeom>
          <a:solidFill>
            <a:schemeClr val="bg1">
              <a:lumMod val="95000"/>
              <a:alpha val="0"/>
            </a:schemeClr>
          </a:solidFill>
          <a:ln w="12700">
            <a:solidFill>
              <a:srgbClr val="496DA7"/>
            </a:solidFill>
            <a:prstDash val="soli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600" b="1" dirty="0" smtClean="0">
                <a:solidFill>
                  <a:srgbClr val="496DA7"/>
                </a:solidFill>
                <a:latin typeface="Sylfaen" pitchFamily="18" charset="0"/>
              </a:rPr>
              <a:t>МАТЕМАТИКА</a:t>
            </a:r>
            <a:endParaRPr lang="ru-RU" sz="1600" b="1" dirty="0">
              <a:solidFill>
                <a:srgbClr val="496DA7"/>
              </a:solidFill>
              <a:latin typeface="Sylfae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62838" y="2064155"/>
            <a:ext cx="540000" cy="540000"/>
          </a:xfrm>
          <a:prstGeom prst="rect">
            <a:avLst/>
          </a:prstGeom>
          <a:solidFill>
            <a:srgbClr val="496DA7"/>
          </a:solidFill>
          <a:ln w="12700">
            <a:solidFill>
              <a:srgbClr val="496DA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600" b="1" dirty="0">
                <a:solidFill>
                  <a:schemeClr val="bg1">
                    <a:lumMod val="95000"/>
                  </a:schemeClr>
                </a:solidFill>
                <a:latin typeface="Sylfaen" pitchFamily="18" charset="0"/>
              </a:rPr>
              <a:t>1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483768" y="2064154"/>
            <a:ext cx="6471603" cy="540001"/>
          </a:xfrm>
          <a:prstGeom prst="rect">
            <a:avLst/>
          </a:prstGeom>
          <a:solidFill>
            <a:srgbClr val="166824"/>
          </a:solidFill>
          <a:ln w="12700">
            <a:solidFill>
              <a:srgbClr val="166824"/>
            </a:solidFill>
            <a:prstDash val="soli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Sylfaen" pitchFamily="18" charset="0"/>
              </a:rPr>
              <a:t>ЛИНЕЙКА</a:t>
            </a:r>
            <a:endParaRPr lang="ru-RU" sz="1400" b="1" dirty="0">
              <a:solidFill>
                <a:schemeClr val="bg1"/>
              </a:solidFill>
              <a:latin typeface="Sylfae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02834" y="4083961"/>
            <a:ext cx="1780934" cy="540000"/>
          </a:xfrm>
          <a:prstGeom prst="rect">
            <a:avLst/>
          </a:prstGeom>
          <a:solidFill>
            <a:schemeClr val="bg1">
              <a:lumMod val="95000"/>
              <a:alpha val="0"/>
            </a:schemeClr>
          </a:solidFill>
          <a:ln w="12700">
            <a:solidFill>
              <a:srgbClr val="496DA7"/>
            </a:solidFill>
            <a:prstDash val="soli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600" b="1" dirty="0" smtClean="0">
                <a:solidFill>
                  <a:srgbClr val="496DA7"/>
                </a:solidFill>
                <a:latin typeface="Sylfaen" pitchFamily="18" charset="0"/>
              </a:rPr>
              <a:t>ХИМИЯ</a:t>
            </a:r>
            <a:endParaRPr lang="ru-RU" sz="1600" dirty="0">
              <a:solidFill>
                <a:srgbClr val="496DA7"/>
              </a:solidFill>
              <a:latin typeface="Sylfae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62835" y="4083961"/>
            <a:ext cx="540000" cy="540000"/>
          </a:xfrm>
          <a:prstGeom prst="rect">
            <a:avLst/>
          </a:prstGeom>
          <a:solidFill>
            <a:srgbClr val="496DA7"/>
          </a:solidFill>
          <a:ln w="12700">
            <a:solidFill>
              <a:srgbClr val="496DA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bg1">
                    <a:lumMod val="95000"/>
                  </a:schemeClr>
                </a:solidFill>
                <a:latin typeface="Sylfaen" pitchFamily="18" charset="0"/>
              </a:rPr>
              <a:t>3</a:t>
            </a:r>
            <a:endParaRPr lang="ru-RU" sz="1600" b="1" dirty="0">
              <a:solidFill>
                <a:schemeClr val="bg1">
                  <a:lumMod val="95000"/>
                </a:schemeClr>
              </a:solidFill>
              <a:latin typeface="Sylfae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483768" y="4082169"/>
            <a:ext cx="6471600" cy="541792"/>
          </a:xfrm>
          <a:prstGeom prst="rect">
            <a:avLst/>
          </a:prstGeom>
          <a:solidFill>
            <a:srgbClr val="166824"/>
          </a:solidFill>
          <a:ln w="12700">
            <a:solidFill>
              <a:srgbClr val="166824"/>
            </a:solidFill>
            <a:prstDash val="soli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Sylfaen" pitchFamily="18" charset="0"/>
              </a:rPr>
              <a:t>НЕПРОГРАММИРУЕМЫЙ КАЛЬКУЛЯТОР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702834" y="3074058"/>
            <a:ext cx="1780934" cy="540000"/>
          </a:xfrm>
          <a:prstGeom prst="rect">
            <a:avLst/>
          </a:prstGeom>
          <a:solidFill>
            <a:schemeClr val="bg1">
              <a:lumMod val="95000"/>
              <a:alpha val="0"/>
            </a:schemeClr>
          </a:solidFill>
          <a:ln w="12700">
            <a:solidFill>
              <a:srgbClr val="496DA7"/>
            </a:solidFill>
            <a:prstDash val="soli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600" b="1" dirty="0" smtClean="0">
                <a:solidFill>
                  <a:srgbClr val="496DA7"/>
                </a:solidFill>
                <a:latin typeface="Sylfaen" pitchFamily="18" charset="0"/>
              </a:rPr>
              <a:t>ФИЗИКА</a:t>
            </a:r>
            <a:endParaRPr lang="ru-RU" sz="1600" dirty="0">
              <a:solidFill>
                <a:srgbClr val="496DA7"/>
              </a:solidFill>
              <a:latin typeface="Sylfae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62836" y="3074058"/>
            <a:ext cx="540000" cy="540000"/>
          </a:xfrm>
          <a:prstGeom prst="rect">
            <a:avLst/>
          </a:prstGeom>
          <a:solidFill>
            <a:srgbClr val="496DA7"/>
          </a:solidFill>
          <a:ln w="12700">
            <a:solidFill>
              <a:srgbClr val="496DA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600" b="1" dirty="0">
                <a:solidFill>
                  <a:schemeClr val="bg1">
                    <a:lumMod val="95000"/>
                  </a:schemeClr>
                </a:solidFill>
                <a:latin typeface="Sylfaen" pitchFamily="18" charset="0"/>
              </a:rPr>
              <a:t>2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2483768" y="3072266"/>
            <a:ext cx="6471600" cy="541792"/>
          </a:xfrm>
          <a:prstGeom prst="rect">
            <a:avLst/>
          </a:prstGeom>
          <a:solidFill>
            <a:srgbClr val="166824"/>
          </a:solidFill>
          <a:ln w="12700">
            <a:solidFill>
              <a:srgbClr val="166824"/>
            </a:solidFill>
            <a:prstDash val="soli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Sylfaen" pitchFamily="18" charset="0"/>
              </a:rPr>
              <a:t>ЛИНЕЙКА, НЕПРОГРАММИРУЕМЫЙ КАЛЬКУЛЯТОР</a:t>
            </a:r>
            <a:endParaRPr lang="ru-RU" sz="1400" b="1" dirty="0">
              <a:solidFill>
                <a:schemeClr val="bg1"/>
              </a:solidFill>
              <a:latin typeface="Sylfae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10667" y="5093864"/>
            <a:ext cx="1773101" cy="540000"/>
          </a:xfrm>
          <a:prstGeom prst="rect">
            <a:avLst/>
          </a:prstGeom>
          <a:solidFill>
            <a:schemeClr val="bg1">
              <a:lumMod val="95000"/>
              <a:alpha val="0"/>
            </a:schemeClr>
          </a:solidFill>
          <a:ln w="12700">
            <a:solidFill>
              <a:srgbClr val="496DA7"/>
            </a:solidFill>
            <a:prstDash val="soli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600" b="1" dirty="0" smtClean="0">
                <a:solidFill>
                  <a:srgbClr val="496DA7"/>
                </a:solidFill>
                <a:latin typeface="Sylfaen" pitchFamily="18" charset="0"/>
              </a:rPr>
              <a:t>ГЕОГРАФИЯ</a:t>
            </a:r>
            <a:endParaRPr lang="ru-RU" sz="1600" dirty="0">
              <a:solidFill>
                <a:srgbClr val="496DA7"/>
              </a:solidFill>
              <a:latin typeface="Sylfae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70669" y="5093864"/>
            <a:ext cx="540000" cy="540000"/>
          </a:xfrm>
          <a:prstGeom prst="rect">
            <a:avLst/>
          </a:prstGeom>
          <a:solidFill>
            <a:srgbClr val="496DA7"/>
          </a:solidFill>
          <a:ln w="12700">
            <a:solidFill>
              <a:srgbClr val="496DA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bg1">
                    <a:lumMod val="95000"/>
                  </a:schemeClr>
                </a:solidFill>
                <a:latin typeface="Sylfaen" pitchFamily="18" charset="0"/>
              </a:rPr>
              <a:t>4</a:t>
            </a:r>
            <a:endParaRPr lang="ru-RU" sz="1600" b="1" dirty="0">
              <a:solidFill>
                <a:schemeClr val="bg1">
                  <a:lumMod val="95000"/>
                </a:schemeClr>
              </a:solidFill>
              <a:latin typeface="Sylfae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483768" y="5092072"/>
            <a:ext cx="6479433" cy="541792"/>
          </a:xfrm>
          <a:prstGeom prst="rect">
            <a:avLst/>
          </a:prstGeom>
          <a:solidFill>
            <a:srgbClr val="166824"/>
          </a:solidFill>
          <a:ln w="12700">
            <a:solidFill>
              <a:srgbClr val="166824"/>
            </a:solidFill>
            <a:prstDash val="soli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Sylfaen" pitchFamily="18" charset="0"/>
              </a:rPr>
              <a:t>ЛИНЕЙКА, </a:t>
            </a:r>
            <a:r>
              <a:rPr lang="ru-RU" sz="1400" b="1" dirty="0" smtClean="0">
                <a:solidFill>
                  <a:schemeClr val="bg1"/>
                </a:solidFill>
                <a:latin typeface="Sylfaen" pitchFamily="18" charset="0"/>
              </a:rPr>
              <a:t>ТРАНСПОРТИР, НЕПРОГРАММИРУЕМЫЙ </a:t>
            </a:r>
            <a:r>
              <a:rPr lang="ru-RU" sz="1400" b="1" dirty="0">
                <a:solidFill>
                  <a:schemeClr val="bg1"/>
                </a:solidFill>
                <a:latin typeface="Sylfaen" pitchFamily="18" charset="0"/>
              </a:rPr>
              <a:t>КАЛЬКУЛЯТОР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167183" y="5947957"/>
            <a:ext cx="8797305" cy="910043"/>
          </a:xfrm>
          <a:prstGeom prst="rect">
            <a:avLst/>
          </a:prstGeom>
          <a:solidFill>
            <a:schemeClr val="bg1">
              <a:lumMod val="95000"/>
              <a:alpha val="0"/>
            </a:schemeClr>
          </a:solidFill>
          <a:ln w="15875">
            <a:solidFill>
              <a:srgbClr val="C00000"/>
            </a:solidFill>
            <a:prstDash val="soli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effectLst/>
                <a:latin typeface="Sylfaen" pitchFamily="18" charset="0"/>
              </a:rPr>
              <a:t>ИНЫЕ СРЕДСТВА ОБУЧЕНИЯ И ВОСПИТАНИЯ ИСПОЛЬЗОВАТЬ НА ЕГЭ, 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effectLst/>
                <a:latin typeface="Sylfaen" pitchFamily="18" charset="0"/>
              </a:rPr>
              <a:t>а также иметь на рабочем столе Уведомление на экзамен </a:t>
            </a:r>
            <a:br>
              <a:rPr lang="ru-RU" sz="1600" b="1" dirty="0" smtClean="0">
                <a:solidFill>
                  <a:srgbClr val="C00000"/>
                </a:solidFill>
                <a:effectLst/>
                <a:latin typeface="Sylfaen" pitchFamily="18" charset="0"/>
              </a:rPr>
            </a:br>
            <a:r>
              <a:rPr lang="ru-RU" sz="1600" b="1" dirty="0" smtClean="0">
                <a:solidFill>
                  <a:srgbClr val="C00000"/>
                </a:solidFill>
                <a:latin typeface="Sylfaen" pitchFamily="18" charset="0"/>
              </a:rPr>
              <a:t>КАТЕГОРИЧЕСКИ</a:t>
            </a:r>
            <a:r>
              <a:rPr lang="ru-RU" sz="1600" b="1" dirty="0" smtClean="0">
                <a:solidFill>
                  <a:srgbClr val="C00000"/>
                </a:solidFill>
                <a:effectLst/>
                <a:latin typeface="Sylfaen" pitchFamily="18" charset="0"/>
              </a:rPr>
              <a:t> ЗАПРЕЩЕНО!</a:t>
            </a:r>
            <a:endParaRPr lang="ru-RU" sz="1600" b="1" dirty="0">
              <a:solidFill>
                <a:srgbClr val="C00000"/>
              </a:solidFill>
              <a:effectLst/>
              <a:latin typeface="Sylfae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68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179512" y="476672"/>
            <a:ext cx="8964488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sz="2800" b="1" cap="all" dirty="0" smtClean="0">
                <a:solidFill>
                  <a:srgbClr val="C00000"/>
                </a:solidFill>
                <a:latin typeface="Sylfaen" pitchFamily="18" charset="0"/>
              </a:rPr>
              <a:t>продолжительность ОГЭ в 2017 году</a:t>
            </a:r>
            <a:br>
              <a:rPr lang="ru-RU" sz="2800" b="1" cap="all" dirty="0" smtClean="0">
                <a:solidFill>
                  <a:srgbClr val="C00000"/>
                </a:solidFill>
                <a:latin typeface="Sylfaen" pitchFamily="18" charset="0"/>
              </a:rPr>
            </a:br>
            <a:r>
              <a:rPr lang="ru-RU" sz="2000" b="1" cap="all" dirty="0" smtClean="0">
                <a:solidFill>
                  <a:srgbClr val="700000"/>
                </a:solidFill>
                <a:latin typeface="Sylfaen" pitchFamily="18" charset="0"/>
              </a:rPr>
              <a:t>Определены приказом </a:t>
            </a:r>
            <a:r>
              <a:rPr lang="ru-RU" sz="2000" b="1" cap="all" dirty="0" err="1" smtClean="0">
                <a:solidFill>
                  <a:srgbClr val="700000"/>
                </a:solidFill>
                <a:latin typeface="Sylfaen" pitchFamily="18" charset="0"/>
              </a:rPr>
              <a:t>Минобрнауки</a:t>
            </a:r>
            <a:r>
              <a:rPr lang="ru-RU" sz="2000" b="1" cap="all" dirty="0" smtClean="0">
                <a:solidFill>
                  <a:srgbClr val="700000"/>
                </a:solidFill>
                <a:latin typeface="Sylfaen" pitchFamily="18" charset="0"/>
              </a:rPr>
              <a:t> России от 09.01.2017 №</a:t>
            </a:r>
            <a:r>
              <a:rPr lang="en-US" sz="2000" b="1" cap="all" dirty="0" smtClean="0">
                <a:solidFill>
                  <a:srgbClr val="700000"/>
                </a:solidFill>
                <a:latin typeface="Sylfaen" pitchFamily="18" charset="0"/>
              </a:rPr>
              <a:t>2</a:t>
            </a:r>
            <a:r>
              <a:rPr lang="ru-RU" sz="2800" b="1" cap="all" dirty="0" smtClean="0">
                <a:solidFill>
                  <a:srgbClr val="C00000"/>
                </a:solidFill>
                <a:latin typeface="Sylfaen" pitchFamily="18" charset="0"/>
              </a:rPr>
              <a:t/>
            </a:r>
            <a:br>
              <a:rPr lang="ru-RU" sz="2800" b="1" cap="all" dirty="0" smtClean="0">
                <a:solidFill>
                  <a:srgbClr val="C00000"/>
                </a:solidFill>
                <a:latin typeface="Sylfaen" pitchFamily="18" charset="0"/>
              </a:rPr>
            </a:br>
            <a:endParaRPr lang="ru-RU" altLang="ru-RU" sz="2700" b="1" dirty="0">
              <a:latin typeface="Sylfae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02835" y="2479375"/>
            <a:ext cx="6677477" cy="540000"/>
          </a:xfrm>
          <a:prstGeom prst="rect">
            <a:avLst/>
          </a:prstGeom>
          <a:solidFill>
            <a:schemeClr val="bg1">
              <a:lumMod val="95000"/>
              <a:alpha val="0"/>
            </a:schemeClr>
          </a:solidFill>
          <a:ln w="12700">
            <a:solidFill>
              <a:srgbClr val="496DA7"/>
            </a:solidFill>
            <a:prstDash val="soli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600" b="1" dirty="0" smtClean="0">
                <a:solidFill>
                  <a:srgbClr val="496DA7"/>
                </a:solidFill>
                <a:latin typeface="Sylfaen" pitchFamily="18" charset="0"/>
              </a:rPr>
              <a:t>МАТЕМАТИКА, РУССКИЙ ЯЗЫК, ЛИТЕРАТУРА </a:t>
            </a:r>
            <a:endParaRPr lang="ru-RU" sz="1600" b="1" dirty="0">
              <a:solidFill>
                <a:srgbClr val="C00000"/>
              </a:solidFill>
              <a:latin typeface="Sylfae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62838" y="2479375"/>
            <a:ext cx="540000" cy="540000"/>
          </a:xfrm>
          <a:prstGeom prst="rect">
            <a:avLst/>
          </a:prstGeom>
          <a:solidFill>
            <a:srgbClr val="496DA7"/>
          </a:solidFill>
          <a:ln w="12700">
            <a:solidFill>
              <a:srgbClr val="496DA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600" b="1" dirty="0">
                <a:solidFill>
                  <a:schemeClr val="bg1">
                    <a:lumMod val="95000"/>
                  </a:schemeClr>
                </a:solidFill>
                <a:latin typeface="Sylfaen" pitchFamily="18" charset="0"/>
              </a:rPr>
              <a:t>1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7308303" y="2479374"/>
            <a:ext cx="1656185" cy="540001"/>
          </a:xfrm>
          <a:prstGeom prst="rect">
            <a:avLst/>
          </a:prstGeom>
          <a:solidFill>
            <a:srgbClr val="166824"/>
          </a:solidFill>
          <a:ln w="12700">
            <a:solidFill>
              <a:srgbClr val="166824"/>
            </a:solidFill>
            <a:prstDash val="soli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Sylfaen" pitchFamily="18" charset="0"/>
              </a:rPr>
              <a:t>235 минут</a:t>
            </a:r>
            <a:br>
              <a:rPr lang="ru-RU" sz="1400" b="1" dirty="0" smtClean="0">
                <a:solidFill>
                  <a:schemeClr val="bg1"/>
                </a:solidFill>
                <a:latin typeface="Sylfaen" pitchFamily="18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Sylfaen" pitchFamily="18" charset="0"/>
              </a:rPr>
              <a:t>(3 часа 55 минут)</a:t>
            </a:r>
            <a:endParaRPr lang="ru-RU" sz="1400" b="1" dirty="0">
              <a:solidFill>
                <a:schemeClr val="bg1"/>
              </a:solidFill>
              <a:latin typeface="Sylfae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11560" y="4149080"/>
            <a:ext cx="6840760" cy="540000"/>
          </a:xfrm>
          <a:prstGeom prst="rect">
            <a:avLst/>
          </a:prstGeom>
          <a:solidFill>
            <a:schemeClr val="bg1">
              <a:lumMod val="95000"/>
              <a:alpha val="0"/>
            </a:schemeClr>
          </a:solidFill>
          <a:ln w="12700">
            <a:solidFill>
              <a:srgbClr val="496DA7"/>
            </a:solidFill>
            <a:prstDash val="soli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600" b="1" dirty="0" smtClean="0">
                <a:solidFill>
                  <a:srgbClr val="496DA7"/>
                </a:solidFill>
                <a:latin typeface="Sylfaen" pitchFamily="18" charset="0"/>
              </a:rPr>
              <a:t>ИНФОРМАТИКА</a:t>
            </a:r>
            <a:endParaRPr lang="ru-RU" sz="1600" dirty="0">
              <a:solidFill>
                <a:srgbClr val="496DA7"/>
              </a:solidFill>
              <a:latin typeface="Sylfae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11494" y="4149080"/>
            <a:ext cx="540000" cy="540000"/>
          </a:xfrm>
          <a:prstGeom prst="rect">
            <a:avLst/>
          </a:prstGeom>
          <a:solidFill>
            <a:srgbClr val="496DA7"/>
          </a:solidFill>
          <a:ln w="12700">
            <a:solidFill>
              <a:srgbClr val="496DA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bg1">
                    <a:lumMod val="95000"/>
                  </a:schemeClr>
                </a:solidFill>
                <a:latin typeface="Sylfaen" pitchFamily="18" charset="0"/>
              </a:rPr>
              <a:t>3</a:t>
            </a:r>
            <a:endParaRPr lang="ru-RU" sz="1600" b="1" dirty="0">
              <a:solidFill>
                <a:schemeClr val="bg1">
                  <a:lumMod val="95000"/>
                </a:schemeClr>
              </a:solidFill>
              <a:latin typeface="Sylfae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308304" y="4149080"/>
            <a:ext cx="1656184" cy="541792"/>
          </a:xfrm>
          <a:prstGeom prst="rect">
            <a:avLst/>
          </a:prstGeom>
          <a:solidFill>
            <a:srgbClr val="166824"/>
          </a:solidFill>
          <a:ln w="12700">
            <a:solidFill>
              <a:srgbClr val="166824"/>
            </a:solidFill>
            <a:prstDash val="soli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Sylfaen" pitchFamily="18" charset="0"/>
              </a:rPr>
              <a:t>150минут</a:t>
            </a:r>
            <a:br>
              <a:rPr lang="ru-RU" sz="1400" b="1" dirty="0" smtClean="0">
                <a:solidFill>
                  <a:schemeClr val="bg1"/>
                </a:solidFill>
                <a:latin typeface="Sylfaen" pitchFamily="18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Sylfaen" pitchFamily="18" charset="0"/>
              </a:rPr>
              <a:t>(2 часа 30 минут)</a:t>
            </a:r>
            <a:endParaRPr lang="ru-RU" sz="1400" b="1" dirty="0">
              <a:solidFill>
                <a:schemeClr val="bg1"/>
              </a:solidFill>
              <a:latin typeface="Sylfae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42910" y="3356992"/>
            <a:ext cx="6737402" cy="540000"/>
          </a:xfrm>
          <a:prstGeom prst="rect">
            <a:avLst/>
          </a:prstGeom>
          <a:solidFill>
            <a:schemeClr val="bg1">
              <a:lumMod val="95000"/>
              <a:alpha val="0"/>
            </a:schemeClr>
          </a:solidFill>
          <a:ln w="12700">
            <a:solidFill>
              <a:srgbClr val="496DA7"/>
            </a:solidFill>
            <a:prstDash val="soli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600" b="1" dirty="0" smtClean="0">
                <a:solidFill>
                  <a:srgbClr val="496DA7"/>
                </a:solidFill>
                <a:latin typeface="Sylfaen" pitchFamily="18" charset="0"/>
              </a:rPr>
              <a:t>ФИЗИКА, ОБЩЕСТВОЗНАНИЕ, ИСТОРИЯ, БИОЛОГИЯ</a:t>
            </a:r>
            <a:endParaRPr lang="ru-RU" sz="1600" dirty="0">
              <a:solidFill>
                <a:srgbClr val="C00000"/>
              </a:solidFill>
              <a:latin typeface="Sylfae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42844" y="3356992"/>
            <a:ext cx="540000" cy="540000"/>
          </a:xfrm>
          <a:prstGeom prst="rect">
            <a:avLst/>
          </a:prstGeom>
          <a:solidFill>
            <a:srgbClr val="496DA7"/>
          </a:solidFill>
          <a:ln w="12700">
            <a:solidFill>
              <a:srgbClr val="496DA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600" b="1" dirty="0">
                <a:solidFill>
                  <a:schemeClr val="bg1">
                    <a:lumMod val="95000"/>
                  </a:schemeClr>
                </a:solidFill>
                <a:latin typeface="Sylfaen" pitchFamily="18" charset="0"/>
              </a:rPr>
              <a:t>2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7308304" y="3356992"/>
            <a:ext cx="1656184" cy="541792"/>
          </a:xfrm>
          <a:prstGeom prst="rect">
            <a:avLst/>
          </a:prstGeom>
          <a:solidFill>
            <a:srgbClr val="166824"/>
          </a:solidFill>
          <a:ln w="12700">
            <a:solidFill>
              <a:srgbClr val="166824"/>
            </a:solidFill>
            <a:prstDash val="soli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Sylfaen" pitchFamily="18" charset="0"/>
              </a:rPr>
              <a:t>180 минут</a:t>
            </a:r>
            <a:br>
              <a:rPr lang="ru-RU" sz="1400" b="1" dirty="0" smtClean="0">
                <a:solidFill>
                  <a:schemeClr val="bg1"/>
                </a:solidFill>
                <a:latin typeface="Sylfaen" pitchFamily="18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Sylfaen" pitchFamily="18" charset="0"/>
              </a:rPr>
              <a:t>(3 часа )</a:t>
            </a:r>
            <a:endParaRPr lang="ru-RU" sz="1400" b="1" dirty="0">
              <a:solidFill>
                <a:schemeClr val="bg1"/>
              </a:solidFill>
              <a:latin typeface="Sylfae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11494" y="5733256"/>
            <a:ext cx="540000" cy="540000"/>
          </a:xfrm>
          <a:prstGeom prst="rect">
            <a:avLst/>
          </a:prstGeom>
          <a:solidFill>
            <a:srgbClr val="496DA7"/>
          </a:solidFill>
          <a:ln w="12700">
            <a:solidFill>
              <a:srgbClr val="496DA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bg1">
                    <a:lumMod val="95000"/>
                  </a:schemeClr>
                </a:solidFill>
                <a:latin typeface="Sylfaen" pitchFamily="18" charset="0"/>
              </a:rPr>
              <a:t>5</a:t>
            </a:r>
            <a:endParaRPr lang="ru-RU" sz="1600" b="1" dirty="0">
              <a:solidFill>
                <a:schemeClr val="bg1">
                  <a:lumMod val="95000"/>
                </a:schemeClr>
              </a:solidFill>
              <a:latin typeface="Sylfae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11560" y="5733256"/>
            <a:ext cx="6768752" cy="540000"/>
          </a:xfrm>
          <a:prstGeom prst="rect">
            <a:avLst/>
          </a:prstGeom>
          <a:solidFill>
            <a:schemeClr val="bg1">
              <a:lumMod val="95000"/>
              <a:alpha val="0"/>
            </a:schemeClr>
          </a:solidFill>
          <a:ln w="12700">
            <a:solidFill>
              <a:srgbClr val="496DA7"/>
            </a:solidFill>
            <a:prstDash val="soli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600" b="1" dirty="0" smtClean="0">
                <a:solidFill>
                  <a:srgbClr val="496DA7"/>
                </a:solidFill>
                <a:latin typeface="Sylfaen" pitchFamily="18" charset="0"/>
              </a:rPr>
              <a:t>ИНОСТРАННЫЕ ЯЗЫКИ (раздел «Говорение»)</a:t>
            </a:r>
            <a:endParaRPr lang="ru-RU" sz="1600" dirty="0">
              <a:solidFill>
                <a:srgbClr val="496DA7"/>
              </a:solidFill>
              <a:latin typeface="Sylfae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308304" y="5733256"/>
            <a:ext cx="1656184" cy="541792"/>
          </a:xfrm>
          <a:prstGeom prst="rect">
            <a:avLst/>
          </a:prstGeom>
          <a:solidFill>
            <a:srgbClr val="166824"/>
          </a:solidFill>
          <a:ln w="12700">
            <a:solidFill>
              <a:srgbClr val="166824"/>
            </a:solidFill>
            <a:prstDash val="soli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Sylfaen" pitchFamily="18" charset="0"/>
              </a:rPr>
              <a:t>15 минут</a:t>
            </a:r>
            <a:br>
              <a:rPr lang="ru-RU" sz="1400" b="1" dirty="0" smtClean="0">
                <a:solidFill>
                  <a:schemeClr val="bg1"/>
                </a:solidFill>
                <a:latin typeface="Sylfaen" pitchFamily="18" charset="0"/>
              </a:rPr>
            </a:br>
            <a:endParaRPr lang="ru-RU" sz="1400" b="1" dirty="0">
              <a:solidFill>
                <a:schemeClr val="bg1"/>
              </a:solidFill>
              <a:latin typeface="Sylfaen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611560" y="4941168"/>
            <a:ext cx="6768752" cy="540000"/>
          </a:xfrm>
          <a:prstGeom prst="rect">
            <a:avLst/>
          </a:prstGeom>
          <a:solidFill>
            <a:schemeClr val="bg1">
              <a:lumMod val="95000"/>
              <a:alpha val="0"/>
            </a:schemeClr>
          </a:solidFill>
          <a:ln w="12700">
            <a:solidFill>
              <a:srgbClr val="496DA7"/>
            </a:solidFill>
            <a:prstDash val="soli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600" b="1" dirty="0" smtClean="0">
                <a:solidFill>
                  <a:srgbClr val="496DA7"/>
                </a:solidFill>
                <a:latin typeface="Sylfaen" pitchFamily="18" charset="0"/>
              </a:rPr>
              <a:t>ГЕОГРАФИЯ, ХИМИЯ, ИНОСТРАННЫЕ ЯЗЫКИ</a:t>
            </a:r>
            <a:endParaRPr lang="ru-RU" sz="1600" dirty="0">
              <a:solidFill>
                <a:srgbClr val="496DA7"/>
              </a:solidFill>
              <a:latin typeface="Sylfae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111494" y="4941168"/>
            <a:ext cx="540000" cy="540000"/>
          </a:xfrm>
          <a:prstGeom prst="rect">
            <a:avLst/>
          </a:prstGeom>
          <a:solidFill>
            <a:srgbClr val="496DA7"/>
          </a:solidFill>
          <a:ln w="12700">
            <a:solidFill>
              <a:srgbClr val="496DA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bg1">
                    <a:lumMod val="95000"/>
                  </a:schemeClr>
                </a:solidFill>
                <a:latin typeface="Sylfaen" pitchFamily="18" charset="0"/>
              </a:rPr>
              <a:t>4</a:t>
            </a:r>
            <a:endParaRPr lang="ru-RU" sz="1600" b="1" dirty="0">
              <a:solidFill>
                <a:schemeClr val="bg1">
                  <a:lumMod val="95000"/>
                </a:schemeClr>
              </a:solidFill>
              <a:latin typeface="Sylfae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308304" y="4941168"/>
            <a:ext cx="1656184" cy="541792"/>
          </a:xfrm>
          <a:prstGeom prst="rect">
            <a:avLst/>
          </a:prstGeom>
          <a:solidFill>
            <a:srgbClr val="166824"/>
          </a:solidFill>
          <a:ln w="12700">
            <a:solidFill>
              <a:srgbClr val="166824"/>
            </a:solidFill>
            <a:prstDash val="soli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Sylfaen" pitchFamily="18" charset="0"/>
              </a:rPr>
              <a:t>120 минут</a:t>
            </a:r>
            <a:br>
              <a:rPr lang="ru-RU" sz="1400" b="1" dirty="0" smtClean="0">
                <a:solidFill>
                  <a:schemeClr val="bg1"/>
                </a:solidFill>
                <a:latin typeface="Sylfaen" pitchFamily="18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Sylfaen" pitchFamily="18" charset="0"/>
              </a:rPr>
              <a:t>(2 часа )</a:t>
            </a:r>
            <a:endParaRPr lang="ru-RU" sz="1400" b="1" dirty="0">
              <a:solidFill>
                <a:schemeClr val="bg1"/>
              </a:solidFill>
              <a:latin typeface="Sylfae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54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3"/>
          <p:cNvSpPr txBox="1">
            <a:spLocks/>
          </p:cNvSpPr>
          <p:nvPr/>
        </p:nvSpPr>
        <p:spPr bwMode="auto">
          <a:xfrm>
            <a:off x="179512" y="2132856"/>
            <a:ext cx="8628093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just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alt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Sylfaen" pitchFamily="18" charset="0"/>
                <a:cs typeface="+mn-cs"/>
              </a:rPr>
              <a:t>Русский язык: орфографический словарь </a:t>
            </a:r>
          </a:p>
          <a:p>
            <a:pPr marL="609600" marR="0" lvl="0" indent="-609600" algn="just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alt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Sylfaen" pitchFamily="18" charset="0"/>
                <a:cs typeface="+mn-cs"/>
              </a:rPr>
              <a:t>Математика: линейка, справочно-информационные материалы, которые включены в КИМ </a:t>
            </a:r>
          </a:p>
          <a:p>
            <a:pPr marL="609600" marR="0" lvl="0" indent="-609600" algn="just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alt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Sylfaen" pitchFamily="18" charset="0"/>
                <a:cs typeface="+mn-cs"/>
              </a:rPr>
              <a:t>Литература: тексты художественных произведений</a:t>
            </a:r>
          </a:p>
          <a:p>
            <a:pPr marL="609600" marR="0" lvl="0" indent="-609600" algn="just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alt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Sylfaen" pitchFamily="18" charset="0"/>
                <a:cs typeface="+mn-cs"/>
              </a:rPr>
              <a:t>Химия: непрограммируемый калькулятор </a:t>
            </a:r>
          </a:p>
          <a:p>
            <a:pPr marL="609600" marR="0" lvl="0" indent="-609600" algn="just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alt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Sylfaen" pitchFamily="18" charset="0"/>
                <a:cs typeface="+mn-cs"/>
              </a:rPr>
              <a:t>Биология: линейка и непрограммируемый калькулятор </a:t>
            </a:r>
          </a:p>
          <a:p>
            <a:pPr marL="609600" marR="0" lvl="0" indent="-609600" algn="just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alt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Sylfaen" pitchFamily="18" charset="0"/>
                <a:cs typeface="+mn-cs"/>
              </a:rPr>
              <a:t>Физика: непрограммируемый калькулятор, комплекты стандартизированного лабораторного оборудования </a:t>
            </a:r>
          </a:p>
          <a:p>
            <a:pPr marL="609600" marR="0" lvl="0" indent="-609600" algn="just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alt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Sylfaen" pitchFamily="18" charset="0"/>
                <a:cs typeface="+mn-cs"/>
              </a:rPr>
              <a:t>География: географические атласы для 7, 8 и 9 классов, непрограммируемый калькулятор, линейка</a:t>
            </a:r>
          </a:p>
          <a:p>
            <a:pPr marL="609600" marR="0" lvl="0" indent="-609600" algn="just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alt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Sylfaen" pitchFamily="18" charset="0"/>
              <a:cs typeface="+mn-cs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alt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ylfaen" pitchFamily="18" charset="0"/>
              <a:cs typeface="+mn-cs"/>
            </a:endParaRP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366966" y="795790"/>
            <a:ext cx="8748464" cy="688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200" b="1" cap="all" dirty="0">
                <a:solidFill>
                  <a:srgbClr val="C00000"/>
                </a:solidFill>
                <a:latin typeface="Sylfaen" pitchFamily="18" charset="0"/>
              </a:rPr>
              <a:t>Разрешенные средства обучения и воспитания на ОГЭ</a:t>
            </a:r>
          </a:p>
        </p:txBody>
      </p:sp>
    </p:spTree>
    <p:extLst>
      <p:ext uri="{BB962C8B-B14F-4D97-AF65-F5344CB8AC3E}">
        <p14:creationId xmlns:p14="http://schemas.microsoft.com/office/powerpoint/2010/main" val="376954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</Words>
  <Application>Microsoft Office PowerPoint</Application>
  <PresentationFormat>Экран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Сроки проведения ГИА  в 2017 году  ОПУБЛИКОВАНЫ НА САЙТЕ  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Владимир</cp:lastModifiedBy>
  <cp:revision>1</cp:revision>
  <dcterms:created xsi:type="dcterms:W3CDTF">2017-03-07T11:40:20Z</dcterms:created>
  <dcterms:modified xsi:type="dcterms:W3CDTF">2017-03-07T11:44:09Z</dcterms:modified>
</cp:coreProperties>
</file>