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07" r:id="rId3"/>
  </p:sldMasterIdLst>
  <p:notesMasterIdLst>
    <p:notesMasterId r:id="rId14"/>
  </p:notesMasterIdLst>
  <p:sldIdLst>
    <p:sldId id="257" r:id="rId4"/>
    <p:sldId id="325" r:id="rId5"/>
    <p:sldId id="326" r:id="rId6"/>
    <p:sldId id="327" r:id="rId7"/>
    <p:sldId id="328" r:id="rId8"/>
    <p:sldId id="301" r:id="rId9"/>
    <p:sldId id="303" r:id="rId10"/>
    <p:sldId id="304" r:id="rId11"/>
    <p:sldId id="333" r:id="rId12"/>
    <p:sldId id="294" r:id="rId1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448" autoAdjust="0"/>
  </p:normalViewPr>
  <p:slideViewPr>
    <p:cSldViewPr>
      <p:cViewPr>
        <p:scale>
          <a:sx n="83" d="100"/>
          <a:sy n="83" d="100"/>
        </p:scale>
        <p:origin x="-98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4D3E7-EB10-45E8-A86D-1BE7CA44EABC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F6D77-5CF0-4722-82C5-52EB80005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71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4A91E-2C9D-450D-B2DB-7674F62A4EDB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9BCE4-003F-4262-9C26-6239CA56D8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97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78E04-6BB7-40A1-B2B7-A4AB7E556E97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8B917-C213-4479-9207-D2C1628C3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78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A7CA9-52AD-4B18-B153-2E220C0A2BCD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18CB9-9F65-4614-A8AC-FD05748D9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951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EFD2F-E649-4500-B56D-E35D996A2C07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6CCD6-376E-482E-97FB-3C50DCE01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254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AB191-C7A4-4CFD-8E4F-8838800A27AA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DB3E7-11DC-4953-8726-BD6C57933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00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AAB5E-DE56-4B2A-8C87-575685A46EF0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4C8BB-529E-442F-9736-696904FF4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173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83ACB-F7D3-40B2-8EF8-F89AD54E923F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51EB7-60A6-4B2E-B4B4-A86CFACDF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600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1D436-1397-4ADF-9351-857C76917763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3D6DF-4FEA-456A-AED0-B31996D21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813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AED2B-3120-43E1-BD67-5E6D6F027A8B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BA259-F4FB-4232-B8F4-4912082A2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6880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BDB63-184C-429F-845F-2C1D6CF1D89B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B5BE7-2A9C-4D52-A0C3-B60626CCC2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606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9D07E-12EB-4FDB-B7D9-4E9FAA86259A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7EA06-7FE0-4847-B5AF-E01E03012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80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3EB3D-F3E7-425B-8639-C19A1B6083EF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DAE4B-8BBC-43CD-AA30-6617D7942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5668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FCB9B-A0FD-46C3-823A-685A3D928EF0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EE13F-1A14-4351-964A-BD6B0DE069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1875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5722C-8EC3-4A59-B605-235A4B5E6831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FFE4B-902E-4739-953B-4CB179DC0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8071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7C680-E349-4BA3-87B4-BCF71B67747F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55B0-7638-42F2-88AD-B2D1AEB0E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6656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D7BCF-7E51-41E4-9313-13D304AA18B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C0ED7-BBED-47D0-BE3D-465F8EF65A2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5212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46462-8ED0-4A1C-BF53-68216E418C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330B9-B79F-4F21-AF48-196856A01F3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633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FEE19-15BB-4D77-9C28-ED35C63273A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7378B-A424-4F2D-A778-05E8981F63B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095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47350-2BCB-4ECD-B157-79131B519C3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0A448-FB83-4D6D-BE67-73E352AD218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1589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FC746-D6F0-429A-8540-58DA7C8183F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A55A2-D2EB-468C-BA3B-5A2E0A669B0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601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F3088-7955-484C-A2E3-7292B53161A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A2571-21B6-4118-A7C4-A2B0866E594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6105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DDE5D-11EA-4BC4-A1FF-2DE6F7A3BBC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C015-0ABD-49DC-BED3-A8C059F408F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9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78C58-EA02-4F03-8CDB-ACE8F346F22D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BCC12-D913-45E1-9E7D-5A0C1C1EA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2556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94779-1403-4031-9AB8-8BE95823406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C615E-9AE5-48B0-B545-09EEB0E484B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0864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A2875-FA7B-453C-BFEF-CB3526B451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ED2EC-5909-4B7F-994C-80ABA674B5F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6898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3AEB0-D201-4802-AD40-3711415DD4A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2EBD6-BBFE-4237-A7A3-FFF9DB0E7A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4575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033C5-EC39-4423-9E8B-F83AB3531F6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B9BCD-0B6C-4AF2-942E-B97EF73FA84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5DD42-557A-4F24-A206-98E581E8E674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2FEBB-4536-4AF2-8A4F-B3D8A784F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4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B5B5E-B7FB-413D-911E-0CDE1CDF97FB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9AF05-844D-499D-8647-54249F740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95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98B3D-DA58-42C7-AF3A-DE0D22EF01C5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354A3-7674-4A8D-B22E-3F5A6920B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444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1A9E3-59AF-400F-8B7C-B2D077792CC4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D2CB-57F0-421E-AB7B-25E038671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43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6D233-7D2C-449D-A748-BCE78D7BD76F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2A795-3C61-4D09-8686-AE50FA54BA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71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EA055-A3B6-4EF8-8D99-1AD801981327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C904F-8BE3-45E7-A5E5-EB4992C51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02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29FAFE-76E2-4645-8D62-4190ECAC47DB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A7F5E8-C630-45FA-B37C-6A7D12FE7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31D86-7278-4AED-BC94-DB6002E8A2E6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8E7C1C-61C5-43F6-B3B4-0B741730F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1D5E56-C8EE-430D-A25B-2AD4E31EDC5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0F197D-6092-482F-9A67-0599E36843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55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" y="1"/>
            <a:ext cx="9143999" cy="45811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9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7425"/>
            <a:ext cx="9144000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Прямоугольник 10"/>
          <p:cNvSpPr>
            <a:spLocks noChangeArrowheads="1"/>
          </p:cNvSpPr>
          <p:nvPr/>
        </p:nvSpPr>
        <p:spPr bwMode="auto">
          <a:xfrm>
            <a:off x="250825" y="1556792"/>
            <a:ext cx="87137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ru-RU" altLang="ru-RU" sz="2400" b="1" dirty="0">
              <a:solidFill>
                <a:schemeClr val="bg1"/>
              </a:solidFill>
              <a:latin typeface="Sylfaen" panose="010A0502050306030303" pitchFamily="18" charset="0"/>
            </a:endParaRPr>
          </a:p>
          <a:p>
            <a:pPr algn="ctr" eaLnBrk="1" hangingPunct="1"/>
            <a:r>
              <a:rPr lang="ru-RU" altLang="ru-RU" sz="2400" b="1" dirty="0" smtClean="0">
                <a:solidFill>
                  <a:schemeClr val="bg1"/>
                </a:solidFill>
                <a:latin typeface="Sylfaen" panose="010A0502050306030303" pitchFamily="18" charset="0"/>
              </a:rPr>
              <a:t>ПОДГОТОВКЕ </a:t>
            </a:r>
            <a:r>
              <a:rPr lang="ru-RU" altLang="ru-RU" sz="2400" b="1" dirty="0">
                <a:solidFill>
                  <a:schemeClr val="bg1"/>
                </a:solidFill>
                <a:latin typeface="Sylfaen" panose="010A0502050306030303" pitchFamily="18" charset="0"/>
              </a:rPr>
              <a:t>К ПРОВЕДЕНИЮ ГОСУДАРСТВЕННОЙ ИТОГОВОЙ АТТЕСТАЦИИ В 2017 </a:t>
            </a:r>
            <a:r>
              <a:rPr lang="ru-RU" altLang="ru-RU" sz="2400" b="1" dirty="0" smtClean="0">
                <a:solidFill>
                  <a:schemeClr val="bg1"/>
                </a:solidFill>
                <a:latin typeface="Sylfaen" panose="010A0502050306030303" pitchFamily="18" charset="0"/>
              </a:rPr>
              <a:t>ГОДУ</a:t>
            </a:r>
            <a:endParaRPr lang="ru-RU" altLang="ru-RU" sz="2400" b="1" dirty="0">
              <a:solidFill>
                <a:schemeClr val="bg1"/>
              </a:solidFill>
              <a:latin typeface="Sylfaen" panose="010A05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/>
          </p:cNvSpPr>
          <p:nvPr>
            <p:ph type="body" idx="4294967295"/>
          </p:nvPr>
        </p:nvSpPr>
        <p:spPr>
          <a:xfrm>
            <a:off x="3403546" y="1700213"/>
            <a:ext cx="5553075" cy="1800225"/>
          </a:xfrm>
        </p:spPr>
        <p:txBody>
          <a:bodyPr/>
          <a:lstStyle/>
          <a:p>
            <a:r>
              <a:rPr lang="ru-RU" altLang="ru-RU" sz="2000" dirty="0" smtClean="0">
                <a:latin typeface="Sylfaen" panose="010A0502050306030303" pitchFamily="18" charset="0"/>
              </a:rPr>
              <a:t>четыре экзамена – два обязательных (русский язык и математика) и два </a:t>
            </a:r>
            <a:br>
              <a:rPr lang="ru-RU" altLang="ru-RU" sz="2000" dirty="0" smtClean="0">
                <a:latin typeface="Sylfaen" panose="010A0502050306030303" pitchFamily="18" charset="0"/>
              </a:rPr>
            </a:br>
            <a:r>
              <a:rPr lang="ru-RU" altLang="ru-RU" sz="2000" dirty="0" smtClean="0">
                <a:latin typeface="Sylfaen" panose="010A0502050306030303" pitchFamily="18" charset="0"/>
              </a:rPr>
              <a:t>по выбору;</a:t>
            </a:r>
          </a:p>
          <a:p>
            <a:r>
              <a:rPr lang="ru-RU" altLang="ru-RU" sz="2000" dirty="0" smtClean="0">
                <a:latin typeface="Sylfaen" panose="010A0502050306030303" pitchFamily="18" charset="0"/>
              </a:rPr>
              <a:t>результаты экзаменов по выбору будут учитываться при выдаче аттестата.</a:t>
            </a:r>
            <a:endParaRPr lang="ru-RU" altLang="ru-RU" dirty="0" smtClean="0">
              <a:latin typeface="Sylfaen" panose="010A0502050306030303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92275" y="333375"/>
            <a:ext cx="7292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ru-RU" altLang="ru-RU" sz="2800" b="1" dirty="0">
                <a:solidFill>
                  <a:prstClr val="white"/>
                </a:solidFill>
                <a:latin typeface="Sylfaen" panose="010A0502050306030303" pitchFamily="18" charset="0"/>
              </a:rPr>
              <a:t>Организация государственной итоговой аттестации в 2017 году</a:t>
            </a:r>
            <a:r>
              <a:rPr lang="ru-RU" altLang="ru-RU" sz="2400" b="1" dirty="0">
                <a:solidFill>
                  <a:prstClr val="white"/>
                </a:solidFill>
                <a:latin typeface="Sylfaen" panose="010A0502050306030303" pitchFamily="18" charset="0"/>
              </a:rPr>
              <a:t/>
            </a:r>
            <a:br>
              <a:rPr lang="ru-RU" altLang="ru-RU" sz="2400" b="1" dirty="0">
                <a:solidFill>
                  <a:prstClr val="white"/>
                </a:solidFill>
                <a:latin typeface="Sylfaen" panose="010A0502050306030303" pitchFamily="18" charset="0"/>
              </a:rPr>
            </a:br>
            <a:endParaRPr lang="ru-RU" altLang="ru-RU" sz="2400" b="1" dirty="0">
              <a:solidFill>
                <a:prstClr val="white"/>
              </a:solidFill>
              <a:latin typeface="Sylfaen" panose="010A0502050306030303" pitchFamily="18" charset="0"/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gray">
          <a:xfrm rot="5400000">
            <a:off x="2002633" y="2336661"/>
            <a:ext cx="2071687" cy="390525"/>
          </a:xfrm>
          <a:prstGeom prst="upArrow">
            <a:avLst>
              <a:gd name="adj1" fmla="val 51731"/>
              <a:gd name="adj2" fmla="val 58250"/>
            </a:avLst>
          </a:prstGeom>
          <a:solidFill>
            <a:srgbClr val="FF0000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ru-RU" b="1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4F81BD">
                      <a:shade val="30000"/>
                      <a:satMod val="115000"/>
                    </a:srgbClr>
                  </a:gs>
                  <a:gs pos="50000">
                    <a:srgbClr val="4F81BD">
                      <a:shade val="67500"/>
                      <a:satMod val="115000"/>
                    </a:srgbClr>
                  </a:gs>
                  <a:gs pos="100000">
                    <a:srgbClr val="4F81BD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/>
              <a:cs typeface="Arial" pitchFamily="34" charset="0"/>
            </a:endParaRP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179388" y="1628775"/>
            <a:ext cx="259238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solidFill>
                  <a:prstClr val="black"/>
                </a:solidFill>
                <a:latin typeface="Sylfaen" panose="010A0502050306030303" pitchFamily="18" charset="0"/>
              </a:rPr>
              <a:t>Государственная итоговая аттестация по образовательным программам основного общего образования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388" y="3585588"/>
            <a:ext cx="867529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Sylfaen" panose="010A0502050306030303" pitchFamily="18" charset="0"/>
              </a:rPr>
              <a:t>п. 4 Порядка ГИА-9 (приказ </a:t>
            </a:r>
            <a:r>
              <a:rPr lang="ru-RU" sz="1600" b="1" dirty="0" err="1" smtClean="0">
                <a:latin typeface="Sylfaen" panose="010A0502050306030303" pitchFamily="18" charset="0"/>
              </a:rPr>
              <a:t>Минобрнауки</a:t>
            </a:r>
            <a:r>
              <a:rPr lang="ru-RU" sz="1600" b="1" dirty="0" smtClean="0">
                <a:latin typeface="Sylfaen" panose="010A0502050306030303" pitchFamily="18" charset="0"/>
              </a:rPr>
              <a:t>  РФ № 1394 от 25.12.2013)</a:t>
            </a:r>
          </a:p>
          <a:p>
            <a:pPr algn="just"/>
            <a:r>
              <a:rPr lang="ru-RU" sz="1600" dirty="0" smtClean="0">
                <a:latin typeface="Sylfaen" panose="010A0502050306030303" pitchFamily="18" charset="0"/>
              </a:rPr>
              <a:t>ГИА </a:t>
            </a:r>
            <a:r>
              <a:rPr lang="ru-RU" sz="1600" dirty="0">
                <a:latin typeface="Sylfaen" panose="010A0502050306030303" pitchFamily="18" charset="0"/>
              </a:rPr>
              <a:t>включает в себя обязательные экзамены по русскому языку и математике (далее - обязательные учебные предметы), </a:t>
            </a:r>
            <a:r>
              <a:rPr lang="ru-RU" sz="1600" b="1" dirty="0">
                <a:latin typeface="Sylfaen" panose="010A0502050306030303" pitchFamily="18" charset="0"/>
              </a:rPr>
              <a:t>а также экзамены по выбору обучающегося по двум учебным предметам</a:t>
            </a:r>
            <a:r>
              <a:rPr lang="ru-RU" sz="1600" dirty="0">
                <a:latin typeface="Sylfaen" panose="010A0502050306030303" pitchFamily="18" charset="0"/>
              </a:rPr>
              <a:t> из числа учебных предметов: физика, химия, биология, литература, география, история, обществознание, иностранные языки (английский, французский, немецкий и испанский языки), информатика и информационно-коммуникационные технологии (ИКТ).</a:t>
            </a:r>
          </a:p>
          <a:p>
            <a:pPr algn="just"/>
            <a:endParaRPr lang="ru-RU" sz="16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873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116013" y="333375"/>
            <a:ext cx="80279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2700" b="1" dirty="0" smtClean="0">
                <a:solidFill>
                  <a:schemeClr val="bg1"/>
                </a:solidFill>
                <a:latin typeface="Sylfaen" panose="010A0502050306030303" pitchFamily="18" charset="0"/>
              </a:rPr>
              <a:t>Итоговая аттестация в 2017 году  </a:t>
            </a:r>
            <a:r>
              <a:rPr lang="ru-RU" altLang="ru-RU" sz="2700" b="1" dirty="0">
                <a:solidFill>
                  <a:schemeClr val="bg1"/>
                </a:solidFill>
                <a:latin typeface="Sylfaen" panose="010A0502050306030303" pitchFamily="18" charset="0"/>
              </a:rPr>
              <a:t/>
            </a:r>
            <a:br>
              <a:rPr lang="ru-RU" altLang="ru-RU" sz="2700" b="1" dirty="0">
                <a:solidFill>
                  <a:schemeClr val="bg1"/>
                </a:solidFill>
                <a:latin typeface="Sylfaen" panose="010A0502050306030303" pitchFamily="18" charset="0"/>
              </a:rPr>
            </a:br>
            <a:endParaRPr lang="ru-RU" altLang="ru-RU" sz="2700" b="1" dirty="0">
              <a:solidFill>
                <a:schemeClr val="bg1"/>
              </a:solidFill>
              <a:latin typeface="Sylfaen" panose="010A0502050306030303" pitchFamily="18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341438"/>
            <a:ext cx="8507412" cy="790575"/>
          </a:xfrm>
        </p:spPr>
        <p:txBody>
          <a:bodyPr/>
          <a:lstStyle/>
          <a:p>
            <a:pPr eaLnBrk="1" hangingPunct="1"/>
            <a:r>
              <a:rPr lang="ru-RU" altLang="ru-RU" sz="3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> </a:t>
            </a:r>
            <a:r>
              <a:rPr lang="ru-RU" altLang="ru-RU" sz="24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>НОВОВЕДЕНИЯ </a:t>
            </a:r>
            <a:br>
              <a:rPr lang="ru-RU" altLang="ru-RU" sz="24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ru-RU" altLang="ru-RU" sz="24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>по  снижению уровня психологической нагрузки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51520" y="2780928"/>
            <a:ext cx="822960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ru-RU" altLang="ru-RU" sz="2400" b="1" dirty="0" smtClean="0">
                <a:latin typeface="Sylfaen" panose="010A0502050306030303" pitchFamily="18" charset="0"/>
              </a:rPr>
              <a:t>для обучающихся, не прошедших ГИА в основные сроки, возможность пересдать русский язык и математику в сентябре 2017 года </a:t>
            </a:r>
          </a:p>
          <a:p>
            <a:pPr algn="just">
              <a:buFont typeface="Wingdings" pitchFamily="2" charset="2"/>
              <a:buChar char="q"/>
            </a:pPr>
            <a:r>
              <a:rPr lang="ru-RU" altLang="ru-RU" sz="2400" b="1" dirty="0" smtClean="0">
                <a:latin typeface="Sylfaen" panose="010A0502050306030303" pitchFamily="18" charset="0"/>
              </a:rPr>
              <a:t>отдельный день для сдачи обществознания</a:t>
            </a:r>
          </a:p>
          <a:p>
            <a:pPr algn="just">
              <a:buFont typeface="Wingdings" pitchFamily="2" charset="2"/>
              <a:buChar char="q"/>
            </a:pPr>
            <a:r>
              <a:rPr lang="ru-RU" altLang="ru-RU" sz="2400" b="1" dirty="0" smtClean="0">
                <a:latin typeface="Sylfaen" panose="010A0502050306030303" pitchFamily="18" charset="0"/>
              </a:rPr>
              <a:t>дополнительный резервный день для проведения экзаменов по всем учебным предметам</a:t>
            </a:r>
          </a:p>
          <a:p>
            <a:pPr>
              <a:buFontTx/>
              <a:buChar char="-"/>
            </a:pPr>
            <a:endParaRPr lang="ru-RU" altLang="ru-RU" b="1" dirty="0" smtClean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407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116013" y="333375"/>
            <a:ext cx="80279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2700" b="1" dirty="0" smtClean="0">
                <a:solidFill>
                  <a:schemeClr val="bg1"/>
                </a:solidFill>
                <a:latin typeface="Sylfaen" panose="010A0502050306030303" pitchFamily="18" charset="0"/>
              </a:rPr>
              <a:t>Заявления на ГИА</a:t>
            </a:r>
            <a:r>
              <a:rPr lang="ru-RU" altLang="ru-RU" sz="2700" b="1" dirty="0">
                <a:solidFill>
                  <a:schemeClr val="bg1"/>
                </a:solidFill>
                <a:latin typeface="Sylfaen" panose="010A0502050306030303" pitchFamily="18" charset="0"/>
              </a:rPr>
              <a:t/>
            </a:r>
            <a:br>
              <a:rPr lang="ru-RU" altLang="ru-RU" sz="2700" b="1" dirty="0">
                <a:solidFill>
                  <a:schemeClr val="bg1"/>
                </a:solidFill>
                <a:latin typeface="Sylfaen" panose="010A0502050306030303" pitchFamily="18" charset="0"/>
              </a:rPr>
            </a:br>
            <a:endParaRPr lang="ru-RU" altLang="ru-RU" sz="2700" b="1" dirty="0">
              <a:solidFill>
                <a:schemeClr val="bg1"/>
              </a:solidFill>
              <a:latin typeface="Sylfaen" panose="010A0502050306030303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23529" y="1380323"/>
            <a:ext cx="8569646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>Сроки: 	</a:t>
            </a:r>
            <a:r>
              <a:rPr lang="ru-RU" altLang="ru-RU" b="1" dirty="0">
                <a:solidFill>
                  <a:srgbClr val="FF0000"/>
                </a:solidFill>
                <a:latin typeface="Sylfaen" panose="010A0502050306030303" pitchFamily="18" charset="0"/>
              </a:rPr>
              <a:t>	</a:t>
            </a:r>
          </a:p>
          <a:p>
            <a:pPr algn="ctr" eaLnBrk="1" hangingPunct="1"/>
            <a:r>
              <a:rPr lang="ru-RU" altLang="ru-RU" b="1" dirty="0" smtClean="0">
                <a:latin typeface="Sylfaen" panose="010A0502050306030303" pitchFamily="18" charset="0"/>
              </a:rPr>
              <a:t>9 </a:t>
            </a:r>
            <a:r>
              <a:rPr lang="ru-RU" altLang="ru-RU" b="1" dirty="0">
                <a:latin typeface="Sylfaen" panose="010A0502050306030303" pitchFamily="18" charset="0"/>
              </a:rPr>
              <a:t>класс -  до 1 </a:t>
            </a:r>
            <a:r>
              <a:rPr lang="ru-RU" altLang="ru-RU" b="1" dirty="0" smtClean="0">
                <a:latin typeface="Sylfaen" panose="010A0502050306030303" pitchFamily="18" charset="0"/>
              </a:rPr>
              <a:t>марта</a:t>
            </a:r>
          </a:p>
          <a:p>
            <a:pPr algn="ctr" eaLnBrk="1" hangingPunct="1"/>
            <a:r>
              <a:rPr lang="ru-RU" altLang="ru-RU" b="1" dirty="0" smtClean="0">
                <a:latin typeface="Sylfaen" panose="010A0502050306030303" pitchFamily="18" charset="0"/>
              </a:rPr>
              <a:t>11 </a:t>
            </a:r>
            <a:r>
              <a:rPr lang="ru-RU" altLang="ru-RU" b="1" dirty="0">
                <a:latin typeface="Sylfaen" panose="010A0502050306030303" pitchFamily="18" charset="0"/>
              </a:rPr>
              <a:t>класс – до 1 февраля</a:t>
            </a:r>
            <a:r>
              <a:rPr lang="ru-RU" altLang="ru-RU" dirty="0">
                <a:latin typeface="Sylfaen" panose="010A0502050306030303" pitchFamily="18" charset="0"/>
              </a:rPr>
              <a:t> </a:t>
            </a:r>
          </a:p>
          <a:p>
            <a:pPr algn="just" eaLnBrk="1" hangingPunct="1"/>
            <a:endParaRPr kumimoji="1" lang="ru-RU" altLang="ru-RU" b="1" i="1" dirty="0">
              <a:latin typeface="Sylfaen" panose="010A0502050306030303" pitchFamily="18" charset="0"/>
            </a:endParaRPr>
          </a:p>
          <a:p>
            <a:pPr algn="just" eaLnBrk="1" hangingPunct="1"/>
            <a:r>
              <a:rPr kumimoji="1" lang="ru-RU" altLang="ru-RU" b="1" i="1" dirty="0">
                <a:latin typeface="Sylfaen" panose="010A0502050306030303" pitchFamily="18" charset="0"/>
              </a:rPr>
              <a:t>в более поздние сроки - только при наличии у заявителя уважительных причин (болезни или иных обстоятельств), подтвержденных документально</a:t>
            </a:r>
          </a:p>
          <a:p>
            <a:pPr algn="just" eaLnBrk="1" hangingPunct="1"/>
            <a:r>
              <a:rPr lang="ru-RU" altLang="ru-RU" b="1" dirty="0">
                <a:solidFill>
                  <a:srgbClr val="FF0000"/>
                </a:solidFill>
                <a:latin typeface="Sylfaen" panose="010A0502050306030303" pitchFamily="18" charset="0"/>
              </a:rPr>
              <a:t>Заявителем может быть</a:t>
            </a:r>
          </a:p>
          <a:p>
            <a:pPr algn="just" eaLnBrk="1" hangingPunct="1"/>
            <a:r>
              <a:rPr lang="ru-RU" altLang="ru-RU" b="1" dirty="0">
                <a:latin typeface="Sylfaen" panose="010A0502050306030303" pitchFamily="18" charset="0"/>
              </a:rPr>
              <a:t>- обучающийся лично на основании документа, удостоверяющего его личность</a:t>
            </a:r>
          </a:p>
          <a:p>
            <a:pPr algn="just" eaLnBrk="1" hangingPunct="1"/>
            <a:r>
              <a:rPr lang="ru-RU" altLang="ru-RU" b="1" dirty="0">
                <a:latin typeface="Sylfaen" panose="010A0502050306030303" pitchFamily="18" charset="0"/>
              </a:rPr>
              <a:t>- родитель (законный представитель) на основании документа, удостоверяющего его личность</a:t>
            </a:r>
          </a:p>
          <a:p>
            <a:pPr algn="just" eaLnBrk="1" hangingPunct="1"/>
            <a:r>
              <a:rPr lang="ru-RU" altLang="ru-RU" b="1" dirty="0">
                <a:latin typeface="Sylfaen" panose="010A0502050306030303" pitchFamily="18" charset="0"/>
              </a:rPr>
              <a:t>- уполномоченное лицо на основании документа, удостоверяющего его личность, и оформленной в установленном порядке доверенности</a:t>
            </a:r>
          </a:p>
          <a:p>
            <a:pPr algn="just" eaLnBrk="1" hangingPunct="1"/>
            <a:r>
              <a:rPr lang="ru-RU" altLang="ru-RU" b="1" dirty="0">
                <a:solidFill>
                  <a:srgbClr val="FF0000"/>
                </a:solidFill>
                <a:latin typeface="Sylfaen" panose="010A0502050306030303" pitchFamily="18" charset="0"/>
              </a:rPr>
              <a:t>В заявлении указываются: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ru-RU" altLang="ru-RU" b="1" dirty="0" smtClean="0">
                <a:latin typeface="Sylfaen" panose="010A0502050306030303" pitchFamily="18" charset="0"/>
              </a:rPr>
              <a:t>форма </a:t>
            </a:r>
            <a:r>
              <a:rPr lang="ru-RU" altLang="ru-RU" b="1" dirty="0">
                <a:latin typeface="Sylfaen" panose="010A0502050306030303" pitchFamily="18" charset="0"/>
              </a:rPr>
              <a:t>(формы) ГИА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ru-RU" altLang="ru-RU" b="1" dirty="0" smtClean="0">
                <a:latin typeface="Sylfaen" panose="010A0502050306030303" pitchFamily="18" charset="0"/>
              </a:rPr>
              <a:t>выбранные </a:t>
            </a:r>
            <a:r>
              <a:rPr lang="ru-RU" altLang="ru-RU" b="1" dirty="0">
                <a:latin typeface="Sylfaen" panose="010A0502050306030303" pitchFamily="18" charset="0"/>
              </a:rPr>
              <a:t>учебные предметы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ru-RU" altLang="ru-RU" b="1" dirty="0" smtClean="0">
                <a:latin typeface="Sylfaen" panose="010A0502050306030303" pitchFamily="18" charset="0"/>
              </a:rPr>
              <a:t>уровень </a:t>
            </a:r>
            <a:r>
              <a:rPr lang="ru-RU" altLang="ru-RU" b="1" dirty="0">
                <a:latin typeface="Sylfaen" panose="010A0502050306030303" pitchFamily="18" charset="0"/>
              </a:rPr>
              <a:t>ЕГЭ по математике (для обучающихся 11-12 классов</a:t>
            </a:r>
            <a:r>
              <a:rPr lang="ru-RU" altLang="ru-RU" b="1" dirty="0" smtClean="0">
                <a:latin typeface="Sylfaen" panose="010A0502050306030303" pitchFamily="18" charset="0"/>
              </a:rPr>
              <a:t>)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ru-RU" altLang="ru-RU" b="1" dirty="0" smtClean="0">
                <a:latin typeface="Sylfaen" panose="010A0502050306030303" pitchFamily="18" charset="0"/>
              </a:rPr>
              <a:t>сдача устной части экзамена по иностранным языкам (9 класс – обязательно, 11 класс – по желанию)</a:t>
            </a:r>
            <a:endParaRPr lang="ru-RU" altLang="ru-RU" b="1" dirty="0">
              <a:latin typeface="Sylfaen" panose="010A0502050306030303" pitchFamily="18" charset="0"/>
            </a:endParaRPr>
          </a:p>
          <a:p>
            <a:pPr algn="just" eaLnBrk="1" hangingPunct="1"/>
            <a:endParaRPr lang="ru-RU" altLang="ru-RU" b="1" dirty="0">
              <a:latin typeface="Sylfaen" panose="010A0502050306030303" pitchFamily="18" charset="0"/>
            </a:endParaRPr>
          </a:p>
          <a:p>
            <a:pPr algn="just" eaLnBrk="1" hangingPunct="1"/>
            <a:endParaRPr lang="ru-RU" altLang="ru-RU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15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116013" y="333375"/>
            <a:ext cx="80279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2700" b="1" dirty="0" smtClean="0">
                <a:solidFill>
                  <a:schemeClr val="bg1"/>
                </a:solidFill>
                <a:latin typeface="Sylfaen" panose="010A0502050306030303" pitchFamily="18" charset="0"/>
              </a:rPr>
              <a:t>Формы ГИА</a:t>
            </a:r>
            <a:r>
              <a:rPr lang="ru-RU" altLang="ru-RU" sz="2700" b="1" dirty="0">
                <a:solidFill>
                  <a:schemeClr val="bg1"/>
                </a:solidFill>
                <a:latin typeface="Sylfaen" panose="010A0502050306030303" pitchFamily="18" charset="0"/>
              </a:rPr>
              <a:t/>
            </a:r>
            <a:br>
              <a:rPr lang="ru-RU" altLang="ru-RU" sz="2700" b="1" dirty="0">
                <a:solidFill>
                  <a:schemeClr val="bg1"/>
                </a:solidFill>
                <a:latin typeface="Sylfaen" panose="010A0502050306030303" pitchFamily="18" charset="0"/>
              </a:rPr>
            </a:br>
            <a:endParaRPr lang="ru-RU" altLang="ru-RU" sz="2700" b="1" dirty="0">
              <a:solidFill>
                <a:schemeClr val="bg1"/>
              </a:solidFill>
              <a:latin typeface="Sylfaen" panose="010A0502050306030303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900113" y="2636838"/>
            <a:ext cx="1800225" cy="5762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>
                <a:latin typeface="Sylfaen" panose="010A0502050306030303" pitchFamily="18" charset="0"/>
              </a:rPr>
              <a:t>ОГЭ или ЕГЭ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227763" y="2708275"/>
            <a:ext cx="1800225" cy="5032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>
                <a:latin typeface="Sylfaen" panose="010A0502050306030303" pitchFamily="18" charset="0"/>
              </a:rPr>
              <a:t>ГВЭ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059113" y="1557338"/>
            <a:ext cx="3168650" cy="647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>
                <a:latin typeface="Sylfaen" panose="010A0502050306030303" pitchFamily="18" charset="0"/>
              </a:rPr>
              <a:t>Государственная </a:t>
            </a:r>
          </a:p>
          <a:p>
            <a:pPr algn="ctr" eaLnBrk="1" hangingPunct="1"/>
            <a:r>
              <a:rPr lang="ru-RU" altLang="ru-RU" dirty="0">
                <a:latin typeface="Sylfaen" panose="010A0502050306030303" pitchFamily="18" charset="0"/>
              </a:rPr>
              <a:t>итоговая аттестация</a:t>
            </a: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H="1">
            <a:off x="2411413" y="2205038"/>
            <a:ext cx="13668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Sylfaen" panose="010A0502050306030303" pitchFamily="18" charset="0"/>
            </a:endParaRP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5148263" y="2205038"/>
            <a:ext cx="129698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Sylfaen" panose="010A0502050306030303" pitchFamily="18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468313" y="3429000"/>
            <a:ext cx="3743325" cy="12255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 sz="1600" b="1" dirty="0">
              <a:latin typeface="Sylfaen" panose="010A0502050306030303" pitchFamily="18" charset="0"/>
            </a:endParaRPr>
          </a:p>
          <a:p>
            <a:pPr algn="ctr" eaLnBrk="1" hangingPunct="1"/>
            <a:r>
              <a:rPr lang="ru-RU" altLang="ru-RU" sz="1600" b="1" dirty="0">
                <a:latin typeface="Sylfaen" panose="010A0502050306030303" pitchFamily="18" charset="0"/>
              </a:rPr>
              <a:t>Контрольные измерительные </a:t>
            </a:r>
          </a:p>
          <a:p>
            <a:pPr algn="ctr" eaLnBrk="1" hangingPunct="1"/>
            <a:r>
              <a:rPr lang="ru-RU" altLang="ru-RU" sz="1600" b="1" dirty="0">
                <a:latin typeface="Sylfaen" panose="010A0502050306030303" pitchFamily="18" charset="0"/>
              </a:rPr>
              <a:t>материалы (КИМ) -</a:t>
            </a:r>
          </a:p>
          <a:p>
            <a:pPr algn="ctr" eaLnBrk="1" hangingPunct="1"/>
            <a:r>
              <a:rPr lang="ru-RU" altLang="ru-RU" sz="1600" b="1" dirty="0">
                <a:latin typeface="Sylfaen" panose="010A0502050306030303" pitchFamily="18" charset="0"/>
              </a:rPr>
              <a:t>комплексы заданий </a:t>
            </a:r>
          </a:p>
          <a:p>
            <a:pPr algn="ctr" eaLnBrk="1" hangingPunct="1"/>
            <a:r>
              <a:rPr lang="ru-RU" altLang="ru-RU" sz="1600" b="1" dirty="0">
                <a:latin typeface="Sylfaen" panose="010A0502050306030303" pitchFamily="18" charset="0"/>
              </a:rPr>
              <a:t>стандартизированной формы</a:t>
            </a:r>
          </a:p>
          <a:p>
            <a:pPr algn="ctr" eaLnBrk="1" hangingPunct="1"/>
            <a:endParaRPr lang="ru-RU" altLang="ru-RU" dirty="0">
              <a:latin typeface="Sylfaen" panose="010A0502050306030303" pitchFamily="18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5003800" y="3429000"/>
            <a:ext cx="3600450" cy="10810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latin typeface="Sylfaen" panose="010A0502050306030303" pitchFamily="18" charset="0"/>
              </a:rPr>
              <a:t>Письменные и устные экзамены </a:t>
            </a:r>
          </a:p>
          <a:p>
            <a:pPr algn="ctr" eaLnBrk="1" hangingPunct="1"/>
            <a:r>
              <a:rPr lang="ru-RU" altLang="ru-RU" sz="1600" b="1" dirty="0">
                <a:latin typeface="Sylfaen" panose="010A0502050306030303" pitchFamily="18" charset="0"/>
              </a:rPr>
              <a:t>с использованием текстов, тем, </a:t>
            </a:r>
          </a:p>
          <a:p>
            <a:pPr algn="ctr" eaLnBrk="1" hangingPunct="1"/>
            <a:r>
              <a:rPr lang="ru-RU" altLang="ru-RU" sz="1600" b="1" dirty="0">
                <a:latin typeface="Sylfaen" panose="010A0502050306030303" pitchFamily="18" charset="0"/>
              </a:rPr>
              <a:t>заданий, билетов</a:t>
            </a:r>
          </a:p>
          <a:p>
            <a:pPr algn="ctr" eaLnBrk="1" hangingPunct="1"/>
            <a:endParaRPr lang="ru-RU" altLang="ru-RU" sz="1600" b="1" dirty="0">
              <a:latin typeface="Sylfaen" panose="010A0502050306030303" pitchFamily="18" charset="0"/>
            </a:endParaRP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468313" y="4941888"/>
            <a:ext cx="3743325" cy="172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dirty="0">
              <a:latin typeface="Sylfaen" panose="010A0502050306030303" pitchFamily="18" charset="0"/>
            </a:endParaRPr>
          </a:p>
          <a:p>
            <a:pPr eaLnBrk="1" hangingPunct="1"/>
            <a:endParaRPr lang="ru-RU" altLang="ru-RU" dirty="0">
              <a:latin typeface="Sylfaen" panose="010A0502050306030303" pitchFamily="18" charset="0"/>
            </a:endParaRPr>
          </a:p>
          <a:p>
            <a:pPr marL="285750" indent="-285750" algn="just" eaLnBrk="1" hangingPunct="1">
              <a:buFontTx/>
              <a:buChar char="-"/>
            </a:pPr>
            <a:r>
              <a:rPr lang="ru-RU" altLang="ru-RU" sz="1600" dirty="0" smtClean="0">
                <a:latin typeface="Sylfaen" panose="010A0502050306030303" pitchFamily="18" charset="0"/>
              </a:rPr>
              <a:t>для </a:t>
            </a:r>
            <a:r>
              <a:rPr lang="ru-RU" altLang="ru-RU" sz="1600" dirty="0">
                <a:latin typeface="Sylfaen" panose="010A0502050306030303" pitchFamily="18" charset="0"/>
              </a:rPr>
              <a:t>обучающихся </a:t>
            </a:r>
            <a:endParaRPr lang="ru-RU" altLang="ru-RU" sz="1600" dirty="0" smtClean="0">
              <a:latin typeface="Sylfaen" panose="010A0502050306030303" pitchFamily="18" charset="0"/>
            </a:endParaRPr>
          </a:p>
          <a:p>
            <a:pPr algn="just" eaLnBrk="1" hangingPunct="1"/>
            <a:r>
              <a:rPr lang="ru-RU" altLang="ru-RU" sz="1600" dirty="0" smtClean="0">
                <a:latin typeface="Sylfaen" panose="010A0502050306030303" pitchFamily="18" charset="0"/>
              </a:rPr>
              <a:t>образовательных </a:t>
            </a:r>
            <a:r>
              <a:rPr lang="ru-RU" altLang="ru-RU" sz="1600" dirty="0">
                <a:latin typeface="Sylfaen" panose="010A0502050306030303" pitchFamily="18" charset="0"/>
              </a:rPr>
              <a:t>организаций; </a:t>
            </a:r>
          </a:p>
          <a:p>
            <a:pPr algn="just" eaLnBrk="1" hangingPunct="1"/>
            <a:r>
              <a:rPr lang="ru-RU" altLang="ru-RU" sz="1600" dirty="0">
                <a:latin typeface="Sylfaen" panose="010A0502050306030303" pitchFamily="18" charset="0"/>
              </a:rPr>
              <a:t>- для лиц, освоивших ОП </a:t>
            </a:r>
          </a:p>
          <a:p>
            <a:pPr algn="just" eaLnBrk="1" hangingPunct="1"/>
            <a:r>
              <a:rPr lang="ru-RU" altLang="ru-RU" sz="1600" dirty="0">
                <a:latin typeface="Sylfaen" panose="010A0502050306030303" pitchFamily="18" charset="0"/>
              </a:rPr>
              <a:t>ООО в форме семейного  </a:t>
            </a:r>
          </a:p>
          <a:p>
            <a:pPr algn="just" eaLnBrk="1" hangingPunct="1"/>
            <a:r>
              <a:rPr lang="ru-RU" altLang="ru-RU" sz="1600" dirty="0">
                <a:latin typeface="Sylfaen" panose="010A0502050306030303" pitchFamily="18" charset="0"/>
              </a:rPr>
              <a:t>образования (самообразования)</a:t>
            </a:r>
          </a:p>
          <a:p>
            <a:pPr algn="just" eaLnBrk="1" hangingPunct="1"/>
            <a:r>
              <a:rPr lang="ru-RU" altLang="ru-RU" sz="1600" dirty="0">
                <a:latin typeface="Sylfaen" panose="010A0502050306030303" pitchFamily="18" charset="0"/>
              </a:rPr>
              <a:t> и допущенных </a:t>
            </a:r>
            <a:r>
              <a:rPr lang="ru-RU" altLang="ru-RU" sz="1600" dirty="0" smtClean="0">
                <a:latin typeface="Sylfaen" panose="010A0502050306030303" pitchFamily="18" charset="0"/>
              </a:rPr>
              <a:t>в </a:t>
            </a:r>
            <a:r>
              <a:rPr lang="ru-RU" altLang="ru-RU" sz="1600" dirty="0">
                <a:latin typeface="Sylfaen" panose="010A0502050306030303" pitchFamily="18" charset="0"/>
              </a:rPr>
              <a:t>текущем году к ГИА</a:t>
            </a:r>
          </a:p>
          <a:p>
            <a:pPr eaLnBrk="1" hangingPunct="1"/>
            <a:endParaRPr lang="ru-RU" altLang="ru-RU" dirty="0">
              <a:latin typeface="Sylfaen" panose="010A0502050306030303" pitchFamily="18" charset="0"/>
            </a:endParaRPr>
          </a:p>
          <a:p>
            <a:pPr eaLnBrk="1" hangingPunct="1"/>
            <a:endParaRPr lang="ru-RU" altLang="ru-RU" dirty="0">
              <a:latin typeface="Sylfaen" panose="010A0502050306030303" pitchFamily="18" charset="0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4859338" y="4797425"/>
            <a:ext cx="4033837" cy="17732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Sylfaen" panose="010A0502050306030303" pitchFamily="18" charset="0"/>
              </a:rPr>
              <a:t>- для обучающихся</a:t>
            </a:r>
            <a:br>
              <a:rPr lang="ru-RU" altLang="ru-RU" sz="1600" dirty="0">
                <a:latin typeface="Sylfaen" panose="010A0502050306030303" pitchFamily="18" charset="0"/>
              </a:rPr>
            </a:br>
            <a:r>
              <a:rPr lang="ru-RU" altLang="ru-RU" sz="1600" dirty="0">
                <a:latin typeface="Sylfaen" panose="010A0502050306030303" pitchFamily="18" charset="0"/>
              </a:rPr>
              <a:t>специальных учебно-воспитательных </a:t>
            </a:r>
          </a:p>
          <a:p>
            <a:pPr eaLnBrk="1" hangingPunct="1"/>
            <a:r>
              <a:rPr lang="ru-RU" altLang="ru-RU" sz="1600" dirty="0">
                <a:latin typeface="Sylfaen" panose="010A0502050306030303" pitchFamily="18" charset="0"/>
              </a:rPr>
              <a:t>учреждений закрытого типа;</a:t>
            </a:r>
          </a:p>
          <a:p>
            <a:pPr eaLnBrk="1" hangingPunct="1"/>
            <a:r>
              <a:rPr lang="ru-RU" altLang="ru-RU" sz="1600" dirty="0">
                <a:latin typeface="Sylfaen" panose="010A0502050306030303" pitchFamily="18" charset="0"/>
              </a:rPr>
              <a:t>- обучающихся образовательных</a:t>
            </a:r>
            <a:br>
              <a:rPr lang="ru-RU" altLang="ru-RU" sz="1600" dirty="0">
                <a:latin typeface="Sylfaen" panose="010A0502050306030303" pitchFamily="18" charset="0"/>
              </a:rPr>
            </a:br>
            <a:r>
              <a:rPr lang="ru-RU" altLang="ru-RU" sz="1600" dirty="0">
                <a:latin typeface="Sylfaen" panose="010A0502050306030303" pitchFamily="18" charset="0"/>
              </a:rPr>
              <a:t>организаций за пределами РФ;</a:t>
            </a:r>
          </a:p>
          <a:p>
            <a:pPr eaLnBrk="1" hangingPunct="1"/>
            <a:r>
              <a:rPr lang="ru-RU" altLang="ru-RU" sz="1600" dirty="0">
                <a:latin typeface="Sylfaen" panose="010A0502050306030303" pitchFamily="18" charset="0"/>
              </a:rPr>
              <a:t>- </a:t>
            </a:r>
            <a:r>
              <a:rPr lang="ru-RU" altLang="ru-RU" sz="1600" dirty="0">
                <a:solidFill>
                  <a:srgbClr val="FF0000"/>
                </a:solidFill>
                <a:latin typeface="Sylfaen" panose="010A0502050306030303" pitchFamily="18" charset="0"/>
              </a:rPr>
              <a:t>обучающихся с ОВЗ, инвалидов</a:t>
            </a:r>
          </a:p>
        </p:txBody>
      </p:sp>
    </p:spTree>
    <p:extLst>
      <p:ext uri="{BB962C8B-B14F-4D97-AF65-F5344CB8AC3E}">
        <p14:creationId xmlns:p14="http://schemas.microsoft.com/office/powerpoint/2010/main" val="16553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116013" y="333375"/>
            <a:ext cx="80279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2700" b="1" dirty="0" smtClean="0">
                <a:solidFill>
                  <a:schemeClr val="bg1"/>
                </a:solidFill>
                <a:latin typeface="Sylfaen" panose="010A0502050306030303" pitchFamily="18" charset="0"/>
              </a:rPr>
              <a:t>Допуск  к  ГИА</a:t>
            </a:r>
            <a:r>
              <a:rPr lang="ru-RU" altLang="ru-RU" sz="2700" b="1" dirty="0">
                <a:solidFill>
                  <a:schemeClr val="bg1"/>
                </a:solidFill>
                <a:latin typeface="Sylfaen" panose="010A0502050306030303" pitchFamily="18" charset="0"/>
              </a:rPr>
              <a:t/>
            </a:r>
            <a:br>
              <a:rPr lang="ru-RU" altLang="ru-RU" sz="2700" b="1" dirty="0">
                <a:solidFill>
                  <a:schemeClr val="bg1"/>
                </a:solidFill>
                <a:latin typeface="Sylfaen" panose="010A0502050306030303" pitchFamily="18" charset="0"/>
              </a:rPr>
            </a:br>
            <a:endParaRPr lang="ru-RU" altLang="ru-RU" sz="2700" b="1" dirty="0">
              <a:solidFill>
                <a:schemeClr val="bg1"/>
              </a:solidFill>
              <a:latin typeface="Sylfaen" panose="010A0502050306030303" pitchFamily="18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74799" y="1412776"/>
            <a:ext cx="878522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36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>К  ГИА допускаются обучающиеся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611188" y="2205038"/>
            <a:ext cx="8208962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ru-RU" sz="2400" b="1" dirty="0">
                <a:latin typeface="Sylfaen" panose="010A0502050306030303" pitchFamily="18" charset="0"/>
              </a:rPr>
              <a:t>не имеющие академической задолженности</a:t>
            </a:r>
          </a:p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ru-RU" sz="2400" b="1" dirty="0">
                <a:latin typeface="Sylfaen" panose="010A0502050306030303" pitchFamily="18" charset="0"/>
              </a:rPr>
              <a:t>в полном объеме выполнившие учебный </a:t>
            </a:r>
            <a:r>
              <a:rPr lang="ru-RU" sz="2400" b="1" dirty="0" smtClean="0">
                <a:latin typeface="Sylfaen" panose="010A0502050306030303" pitchFamily="18" charset="0"/>
              </a:rPr>
              <a:t>план (индивидуальный учебный план)</a:t>
            </a:r>
            <a:endParaRPr lang="ru-RU" sz="2400" b="1" dirty="0">
              <a:latin typeface="Sylfaen" panose="010A0502050306030303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latin typeface="Sylfaen" panose="010A0502050306030303" pitchFamily="18" charset="0"/>
              </a:rPr>
              <a:t>либо</a:t>
            </a:r>
          </a:p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ru-RU" sz="2400" b="1" dirty="0">
                <a:latin typeface="Sylfaen" panose="010A0502050306030303" pitchFamily="18" charset="0"/>
                <a:cs typeface="Times New Roman" pitchFamily="18" charset="0"/>
              </a:rPr>
              <a:t>получившие отметки не ниже удовлетворительных на промежуточной аттестации (экстерны)</a:t>
            </a:r>
          </a:p>
          <a:p>
            <a:pPr algn="just">
              <a:defRPr/>
            </a:pPr>
            <a:endParaRPr lang="ru-RU" sz="2800" b="1" dirty="0">
              <a:latin typeface="Sylfaen" panose="010A0502050306030303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800" b="1" dirty="0">
              <a:solidFill>
                <a:srgbClr val="FF0000"/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961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116013" y="260648"/>
            <a:ext cx="80279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sz="2800" b="1" dirty="0"/>
              <a:t> </a:t>
            </a:r>
            <a:endParaRPr lang="ru-RU" sz="2800" dirty="0"/>
          </a:p>
          <a:p>
            <a:pPr algn="just"/>
            <a:r>
              <a:rPr lang="ru-RU" b="1" dirty="0">
                <a:solidFill>
                  <a:srgbClr val="FF0000"/>
                </a:solidFill>
                <a:latin typeface="Sylfaen" panose="010A0502050306030303" pitchFamily="18" charset="0"/>
              </a:rPr>
              <a:t>ПРОЕКТ от 2</a:t>
            </a:r>
            <a:r>
              <a:rPr lang="en-US" b="1" dirty="0">
                <a:solidFill>
                  <a:srgbClr val="FF0000"/>
                </a:solidFill>
                <a:latin typeface="Sylfaen" panose="010A0502050306030303" pitchFamily="18" charset="0"/>
              </a:rPr>
              <a:t>9</a:t>
            </a:r>
            <a:r>
              <a:rPr lang="ru-RU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>.09.2016</a:t>
            </a:r>
            <a:r>
              <a:rPr lang="ru-RU" dirty="0" smtClean="0">
                <a:solidFill>
                  <a:srgbClr val="FF0000"/>
                </a:solidFill>
                <a:latin typeface="Sylfaen" panose="010A0502050306030303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Sylfaen" panose="010A0502050306030303" pitchFamily="18" charset="0"/>
              </a:rPr>
              <a:t>Расписание </a:t>
            </a:r>
            <a:r>
              <a:rPr lang="ru-RU" b="1" dirty="0">
                <a:solidFill>
                  <a:schemeClr val="bg1"/>
                </a:solidFill>
                <a:latin typeface="Sylfaen" panose="010A0502050306030303" pitchFamily="18" charset="0"/>
              </a:rPr>
              <a:t>проведения единого государственного экзамена, основного государственного экзамена и государственного выпускного экзамена </a:t>
            </a:r>
            <a:r>
              <a:rPr lang="ru-RU" dirty="0">
                <a:solidFill>
                  <a:schemeClr val="bg1"/>
                </a:solidFill>
                <a:latin typeface="Sylfaen" panose="010A0502050306030303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Sylfaen" panose="010A0502050306030303" pitchFamily="18" charset="0"/>
              </a:rPr>
              <a:t>в </a:t>
            </a:r>
            <a:r>
              <a:rPr lang="ru-RU" b="1" dirty="0">
                <a:solidFill>
                  <a:schemeClr val="bg1"/>
                </a:solidFill>
                <a:latin typeface="Sylfaen" panose="010A0502050306030303" pitchFamily="18" charset="0"/>
              </a:rPr>
              <a:t>2017 году   </a:t>
            </a:r>
            <a:endParaRPr lang="ru-RU" dirty="0">
              <a:solidFill>
                <a:schemeClr val="bg1"/>
              </a:solidFill>
              <a:latin typeface="Sylfaen" panose="010A050205030603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597215"/>
              </p:ext>
            </p:extLst>
          </p:nvPr>
        </p:nvGraphicFramePr>
        <p:xfrm>
          <a:off x="1" y="1412776"/>
          <a:ext cx="9036495" cy="5334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17521"/>
                <a:gridCol w="2112732"/>
                <a:gridCol w="1988029"/>
                <a:gridCol w="1807299"/>
                <a:gridCol w="1810914"/>
              </a:tblGrid>
              <a:tr h="98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Дата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ЕГЭ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ГВЭ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ОГЭ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ГВЭ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91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Досрочный период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14 марта (</a:t>
                      </a:r>
                      <a:r>
                        <a:rPr lang="ru-RU" sz="1000" dirty="0" err="1">
                          <a:effectLst/>
                          <a:latin typeface="Sylfaen" panose="010A0502050306030303" pitchFamily="18" charset="0"/>
                        </a:rPr>
                        <a:t>вт</a:t>
                      </a: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)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математика Б, П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математика 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83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16 марта (чт)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информатика и ИКТ, история, химия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информатика и ИКТ, история, химия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91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18 марта (сб)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иностранные языки (</a:t>
                      </a:r>
                      <a:r>
                        <a:rPr lang="ru-RU" sz="1000" dirty="0" err="1">
                          <a:effectLst/>
                          <a:latin typeface="Sylfaen" panose="010A0502050306030303" pitchFamily="18" charset="0"/>
                        </a:rPr>
                        <a:t>устн</a:t>
                      </a: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)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91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20 марта (пн)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русский язык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русский язык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83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22 марта (ср)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иностранные языки, биология, физика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иностранные языки, биология, физика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83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24 марта (пт)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обществознание, география, литература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обществознание, география, литература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367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3 апреля (пн)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литература, химия, информатика и ИКТ, иностранные языки (</a:t>
                      </a:r>
                      <a:r>
                        <a:rPr lang="ru-RU" sz="1000" dirty="0" err="1">
                          <a:effectLst/>
                          <a:latin typeface="Sylfaen" panose="010A0502050306030303" pitchFamily="18" charset="0"/>
                        </a:rPr>
                        <a:t>устн</a:t>
                      </a: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), история,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литература, химия, информатика и ИКТ, иностранные языки, история,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27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5 апреля (ср)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резерв: иностранные языки, география, обществознание, физика, биология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география, обществознание, физика, биология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83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7 апреля (пт)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резерв: русский язык, математика Б, П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русский язык, математика 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91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20 апреля (чт)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математика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математика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91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22 апреля (сб)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иностранные языки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иностранные языки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83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24 апреля (пн)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литература, история, биология, физика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литература, история, биология, физика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91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26 апреля (ср)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русский язык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русский язык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27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28 апреля (пт)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информатика и ИКТ, обществознание, химия, география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информатика и ИКТ, обществознание, химия, география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91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2 мая (вт)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иностранный язык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иностранный язык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91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3 мая (ср)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резерв: русский язык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русский язык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2595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4 мая (чт)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резерв: литература, история, биология, физика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литература, история, биология, физика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91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5 мая (пт)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резерв: математика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математика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27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6 мая (сб)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резерв: информатика и ИКТ, обществознание, химия, география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информатика и ИКТ, обществознание, химия, география,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091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116013" y="260648"/>
            <a:ext cx="80279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sz="2800" b="1" dirty="0"/>
              <a:t> </a:t>
            </a:r>
            <a:endParaRPr lang="ru-RU" sz="2800" dirty="0"/>
          </a:p>
          <a:p>
            <a:pPr algn="just"/>
            <a:r>
              <a:rPr lang="ru-RU" b="1" dirty="0">
                <a:solidFill>
                  <a:srgbClr val="FF0000"/>
                </a:solidFill>
                <a:latin typeface="Sylfaen" panose="010A0502050306030303" pitchFamily="18" charset="0"/>
              </a:rPr>
              <a:t>ПРОЕКТ от 2</a:t>
            </a:r>
            <a:r>
              <a:rPr lang="en-US" b="1" dirty="0">
                <a:solidFill>
                  <a:srgbClr val="FF0000"/>
                </a:solidFill>
                <a:latin typeface="Sylfaen" panose="010A0502050306030303" pitchFamily="18" charset="0"/>
              </a:rPr>
              <a:t>9</a:t>
            </a:r>
            <a:r>
              <a:rPr lang="ru-RU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>.09.2016</a:t>
            </a:r>
            <a:r>
              <a:rPr lang="ru-RU" dirty="0" smtClean="0">
                <a:solidFill>
                  <a:srgbClr val="FF0000"/>
                </a:solidFill>
                <a:latin typeface="Sylfaen" panose="010A0502050306030303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Sylfaen" panose="010A0502050306030303" pitchFamily="18" charset="0"/>
              </a:rPr>
              <a:t>Расписание </a:t>
            </a:r>
            <a:r>
              <a:rPr lang="ru-RU" b="1" dirty="0">
                <a:solidFill>
                  <a:schemeClr val="bg1"/>
                </a:solidFill>
                <a:latin typeface="Sylfaen" panose="010A0502050306030303" pitchFamily="18" charset="0"/>
              </a:rPr>
              <a:t>проведения единого государственного экзамена, основного государственного экзамена и государственного выпускного экзамена </a:t>
            </a:r>
            <a:r>
              <a:rPr lang="ru-RU" dirty="0">
                <a:solidFill>
                  <a:schemeClr val="bg1"/>
                </a:solidFill>
                <a:latin typeface="Sylfaen" panose="010A0502050306030303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Sylfaen" panose="010A0502050306030303" pitchFamily="18" charset="0"/>
              </a:rPr>
              <a:t>в </a:t>
            </a:r>
            <a:r>
              <a:rPr lang="ru-RU" b="1" dirty="0">
                <a:solidFill>
                  <a:schemeClr val="bg1"/>
                </a:solidFill>
                <a:latin typeface="Sylfaen" panose="010A0502050306030303" pitchFamily="18" charset="0"/>
              </a:rPr>
              <a:t>2017 году   </a:t>
            </a:r>
            <a:endParaRPr lang="ru-RU" dirty="0">
              <a:solidFill>
                <a:schemeClr val="bg1"/>
              </a:solidFill>
              <a:latin typeface="Sylfaen" panose="010A0502050306030303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561928"/>
              </p:ext>
            </p:extLst>
          </p:nvPr>
        </p:nvGraphicFramePr>
        <p:xfrm>
          <a:off x="0" y="1412776"/>
          <a:ext cx="9036495" cy="5334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17520"/>
                <a:gridCol w="2112733"/>
                <a:gridCol w="1988029"/>
                <a:gridCol w="1807299"/>
                <a:gridCol w="1810914"/>
              </a:tblGrid>
              <a:tr h="125604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Основной период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Дата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ЕГЭ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ГВЭ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ОГЭ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ГВЭ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26 мая (</a:t>
                      </a:r>
                      <a:r>
                        <a:rPr lang="ru-RU" sz="1000" dirty="0" err="1">
                          <a:effectLst/>
                          <a:latin typeface="Sylfaen" panose="010A0502050306030303" pitchFamily="18" charset="0"/>
                        </a:rPr>
                        <a:t>пт</a:t>
                      </a: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)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иностранные языки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иностранные языки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27 мая (</a:t>
                      </a:r>
                      <a:r>
                        <a:rPr lang="ru-RU" sz="1000" dirty="0" err="1">
                          <a:effectLst/>
                          <a:latin typeface="Sylfaen" panose="010A0502050306030303" pitchFamily="18" charset="0"/>
                        </a:rPr>
                        <a:t>сб</a:t>
                      </a: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)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иностранные языки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иностранные языки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29 мая (</a:t>
                      </a:r>
                      <a:r>
                        <a:rPr lang="ru-RU" sz="1000" dirty="0" err="1">
                          <a:effectLst/>
                          <a:latin typeface="Sylfaen" panose="010A0502050306030303" pitchFamily="18" charset="0"/>
                        </a:rPr>
                        <a:t>пн</a:t>
                      </a: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)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география, информатика  и ИКТ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география, информатика  и ИКТ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251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30 мая (</a:t>
                      </a:r>
                      <a:r>
                        <a:rPr lang="ru-RU" sz="1000" dirty="0" err="1">
                          <a:effectLst/>
                          <a:latin typeface="Sylfaen" panose="010A0502050306030303" pitchFamily="18" charset="0"/>
                        </a:rPr>
                        <a:t>вт</a:t>
                      </a: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)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литература, история, биология, физика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литература, история, биология, физика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31 мая (ср)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русский язык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русский язык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1 июня (</a:t>
                      </a:r>
                      <a:r>
                        <a:rPr lang="ru-RU" sz="1000" dirty="0" err="1">
                          <a:effectLst/>
                          <a:latin typeface="Sylfaen" panose="010A0502050306030303" pitchFamily="18" charset="0"/>
                        </a:rPr>
                        <a:t>чт</a:t>
                      </a: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)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математика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математика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2 июня (</a:t>
                      </a:r>
                      <a:r>
                        <a:rPr lang="ru-RU" sz="1000" dirty="0" err="1">
                          <a:effectLst/>
                          <a:latin typeface="Sylfaen" panose="010A0502050306030303" pitchFamily="18" charset="0"/>
                        </a:rPr>
                        <a:t>пт</a:t>
                      </a: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)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химия, история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химия, история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5 июня (</a:t>
                      </a:r>
                      <a:r>
                        <a:rPr lang="ru-RU" sz="1000" dirty="0" err="1">
                          <a:effectLst/>
                          <a:latin typeface="Sylfaen" panose="010A0502050306030303" pitchFamily="18" charset="0"/>
                        </a:rPr>
                        <a:t>пн</a:t>
                      </a: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)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математика Б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математика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376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6 июня (</a:t>
                      </a:r>
                      <a:r>
                        <a:rPr lang="ru-RU" sz="1000" dirty="0" err="1">
                          <a:effectLst/>
                          <a:latin typeface="Sylfaen" panose="010A0502050306030303" pitchFamily="18" charset="0"/>
                        </a:rPr>
                        <a:t>вт</a:t>
                      </a: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)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информатика и ИКТ, обществознание, химия, география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информатика и ИКТ, обществознание, химия, география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7 июня (ср)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математика П 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8 июня (чт)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русский язык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русский язык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9 июня (пт)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обществознание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обществознание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13 июня (вт)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физика, литература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физика, литература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15 июня (чт)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иностранные языки, биология 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иностранные языки, биология 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16 июня (пт)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иностранные языки (устн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17 июня (сб)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иностранные языки (устн)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251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19 июня (пн)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резерв: география, химия, история, информатика и ИКТ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география, химия, история, информатика и ИКТ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литература, история, биология, физика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резерв: литература, история, биология, физика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376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20 июня (вт)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резерв: литература, физика, обществознание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литература, физика, обществознание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информатика и ИКТ, обществознание, химия, география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резерв: информатика и ИКТ, обществознание, химия, география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251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21 июня (ср)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резерв: биология, иностранные языки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резерв: биология, иностранные языки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математика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резерв: математика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22 июня (чт)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резерв: иностранные языки (устн)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русский язык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русский язык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23 июня (пт)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иностранные языки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иностранные языки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24 июня (сб)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по всем предметам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по всем предметам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28 июня (ср)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резерв: математика Б, </a:t>
                      </a:r>
                      <a:endParaRPr lang="ru-RU" sz="1000" dirty="0" smtClean="0">
                        <a:effectLst/>
                        <a:latin typeface="Sylfaen" panose="010A0502050306030303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Sylfaen" panose="010A0502050306030303" pitchFamily="18" charset="0"/>
                        </a:rPr>
                        <a:t>математика </a:t>
                      </a: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П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резерв: математика 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29 июня (чт)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резерв: русский язык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резерв: русский язык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30 июня (пт)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резерв: по всем предметам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резерв: по всем предметам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719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116013" y="260648"/>
            <a:ext cx="80279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sz="2800" b="1" dirty="0"/>
              <a:t> </a:t>
            </a:r>
            <a:endParaRPr lang="ru-RU" sz="2800" dirty="0"/>
          </a:p>
          <a:p>
            <a:pPr algn="just"/>
            <a:r>
              <a:rPr lang="ru-RU" b="1" dirty="0">
                <a:solidFill>
                  <a:srgbClr val="FF0000"/>
                </a:solidFill>
                <a:latin typeface="Sylfaen" panose="010A0502050306030303" pitchFamily="18" charset="0"/>
              </a:rPr>
              <a:t>ПРОЕКТ от 2</a:t>
            </a:r>
            <a:r>
              <a:rPr lang="en-US" b="1" dirty="0">
                <a:solidFill>
                  <a:srgbClr val="FF0000"/>
                </a:solidFill>
                <a:latin typeface="Sylfaen" panose="010A0502050306030303" pitchFamily="18" charset="0"/>
              </a:rPr>
              <a:t>9</a:t>
            </a:r>
            <a:r>
              <a:rPr lang="ru-RU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>.09.2016</a:t>
            </a:r>
            <a:r>
              <a:rPr lang="ru-RU" dirty="0" smtClean="0">
                <a:solidFill>
                  <a:srgbClr val="FF0000"/>
                </a:solidFill>
                <a:latin typeface="Sylfaen" panose="010A0502050306030303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Sylfaen" panose="010A0502050306030303" pitchFamily="18" charset="0"/>
              </a:rPr>
              <a:t>Расписание </a:t>
            </a:r>
            <a:r>
              <a:rPr lang="ru-RU" b="1" dirty="0">
                <a:solidFill>
                  <a:schemeClr val="bg1"/>
                </a:solidFill>
                <a:latin typeface="Sylfaen" panose="010A0502050306030303" pitchFamily="18" charset="0"/>
              </a:rPr>
              <a:t>проведения единого государственного экзамена, основного государственного экзамена и государственного выпускного экзамена </a:t>
            </a:r>
            <a:r>
              <a:rPr lang="ru-RU" dirty="0">
                <a:solidFill>
                  <a:schemeClr val="bg1"/>
                </a:solidFill>
                <a:latin typeface="Sylfaen" panose="010A0502050306030303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Sylfaen" panose="010A0502050306030303" pitchFamily="18" charset="0"/>
              </a:rPr>
              <a:t>в </a:t>
            </a:r>
            <a:r>
              <a:rPr lang="ru-RU" b="1" dirty="0">
                <a:solidFill>
                  <a:schemeClr val="bg1"/>
                </a:solidFill>
                <a:latin typeface="Sylfaen" panose="010A0502050306030303" pitchFamily="18" charset="0"/>
              </a:rPr>
              <a:t>2017 году   </a:t>
            </a:r>
            <a:endParaRPr lang="ru-RU" dirty="0">
              <a:solidFill>
                <a:schemeClr val="bg1"/>
              </a:solidFill>
              <a:latin typeface="Sylfaen" panose="010A050205030603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491366"/>
              </p:ext>
            </p:extLst>
          </p:nvPr>
        </p:nvGraphicFramePr>
        <p:xfrm>
          <a:off x="251520" y="1556792"/>
          <a:ext cx="8712968" cy="4846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70350"/>
                <a:gridCol w="2037092"/>
                <a:gridCol w="1916853"/>
                <a:gridCol w="1742594"/>
                <a:gridCol w="1746079"/>
              </a:tblGrid>
              <a:tr h="164565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Дополнительный период (сентябрьские сроки)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Дата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ЕГЭ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ГВЭ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ОГЭ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ГВЭ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4 сентября (пн)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русский язык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русский язык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математика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математика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5 сентября (вт)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251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6 сентября (ср)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литература, история, биология, физика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география, история, биология, физика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7 сентября (чт)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математика Б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математика 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8 сентября (пт)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русский язык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русский язык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9 сентября (сб)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10 сентября (вс)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376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11 сентября (пн)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информатика и ИКТ, обществознание, химия, география,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обществознание, химия, информатика и ИКТ, литература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12 сентября (вт)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13 сентября (ср)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резерв: русский язык 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резерв: русский язык 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иностранные языки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иностранные языки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14 сентября (чт)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89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15 сентября (пт)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резерв: математика Б, русский язык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резерв: математика, русский язык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резерв: математика 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резерв: математика 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16 сентября (сб)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17 сентября (вс)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251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18 сентября (пн)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резерв: литература, история, биология, физика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резерв: география, история, биология, физика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64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19 сентября (вт)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резерв: русский язык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резерв: русский язык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376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20 сентября (ср)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резерв: информатика и ИКТ, обществознание, химия, география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резерв: информатика и ИКТ, обществознание, химия, литература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  <a:tr h="12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21 сентября (чт)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ylfaen" panose="010A0502050306030303" pitchFamily="18" charset="0"/>
                        </a:rPr>
                        <a:t>резерв: иностранные языки</a:t>
                      </a:r>
                      <a:endParaRPr lang="ru-RU" sz="110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ylfaen" panose="010A0502050306030303" pitchFamily="18" charset="0"/>
                        </a:rPr>
                        <a:t>резерв: иностранные языки</a:t>
                      </a:r>
                      <a:endParaRPr lang="ru-RU" sz="1100" dirty="0">
                        <a:effectLst/>
                        <a:latin typeface="Sylfaen" panose="010A0502050306030303" pitchFamily="18" charset="0"/>
                        <a:ea typeface="Times New Roman"/>
                      </a:endParaRPr>
                    </a:p>
                  </a:txBody>
                  <a:tcPr marL="62802" marR="6280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956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79388" y="1773238"/>
            <a:ext cx="87852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ru-RU" altLang="ru-RU" sz="1800" b="1" dirty="0" smtClean="0">
                <a:latin typeface="Sylfaen" panose="010A0502050306030303" pitchFamily="18" charset="0"/>
              </a:rPr>
              <a:t>Федеральный закон от 29.12.2013 № 273-ФЗ «Об образовании в Российской Федерации»</a:t>
            </a:r>
          </a:p>
          <a:p>
            <a:pPr algn="just">
              <a:lnSpc>
                <a:spcPct val="80000"/>
              </a:lnSpc>
            </a:pPr>
            <a:r>
              <a:rPr lang="ru-RU" altLang="ru-RU" sz="1800" b="1" dirty="0" smtClean="0">
                <a:latin typeface="Sylfaen" panose="010A0502050306030303" pitchFamily="18" charset="0"/>
              </a:rPr>
              <a:t>Приказ </a:t>
            </a:r>
            <a:r>
              <a:rPr lang="ru-RU" altLang="ru-RU" sz="1800" b="1" dirty="0" err="1" smtClean="0">
                <a:latin typeface="Sylfaen" panose="010A0502050306030303" pitchFamily="18" charset="0"/>
              </a:rPr>
              <a:t>Минобрнауки</a:t>
            </a:r>
            <a:r>
              <a:rPr lang="ru-RU" altLang="ru-RU" sz="1800" b="1" dirty="0" smtClean="0">
                <a:latin typeface="Sylfaen" panose="010A0502050306030303" pitchFamily="18" charset="0"/>
              </a:rPr>
              <a:t> России №1394 от 25.12.2013 «Об утверждении Порядка проведения государственной итоговой аттестации по образовательным программам основного общего образования</a:t>
            </a:r>
          </a:p>
          <a:p>
            <a:pPr algn="just">
              <a:lnSpc>
                <a:spcPct val="80000"/>
              </a:lnSpc>
            </a:pPr>
            <a:r>
              <a:rPr lang="ru-RU" altLang="ru-RU" sz="1800" b="1" dirty="0" smtClean="0">
                <a:latin typeface="Sylfaen" panose="010A0502050306030303" pitchFamily="18" charset="0"/>
              </a:rPr>
              <a:t>Приказ Министерства образования и науки РФ от 26.12.2013 №1400 «Об утверждении Порядка проведения государственной итоговой аттестации по образовательным программам среднего общего образования»</a:t>
            </a:r>
          </a:p>
          <a:p>
            <a:pPr algn="just">
              <a:lnSpc>
                <a:spcPct val="80000"/>
              </a:lnSpc>
            </a:pPr>
            <a:r>
              <a:rPr lang="ru-RU" altLang="ru-RU" sz="1800" b="1" dirty="0" smtClean="0">
                <a:latin typeface="Sylfaen" panose="010A0502050306030303" pitchFamily="18" charset="0"/>
              </a:rPr>
              <a:t>Письмо Федеральной службы по надзору в сфере образования и науки А.А. Музаева от 29.08.2016 № 02-339 «Об информировании учащихся и их родителей по вопросам организации и проведения ГИА»</a:t>
            </a:r>
          </a:p>
          <a:p>
            <a:pPr algn="just">
              <a:lnSpc>
                <a:spcPct val="80000"/>
              </a:lnSpc>
            </a:pPr>
            <a:r>
              <a:rPr lang="ru-RU" sz="1800" b="1" dirty="0">
                <a:latin typeface="Sylfaen" panose="010A0502050306030303" pitchFamily="18" charset="0"/>
              </a:rPr>
              <a:t>Распоряжение Комитета по образованию от 27.09.2016 № 2680-р «Об организации проведения региональной диагностической работы по русскому языку в девятых классах государственных общеобразовательных организаций в октябре 2016 года</a:t>
            </a:r>
            <a:r>
              <a:rPr lang="ru-RU" sz="1800" b="1" dirty="0" smtClean="0">
                <a:latin typeface="Sylfaen" panose="010A0502050306030303" pitchFamily="18" charset="0"/>
              </a:rPr>
              <a:t>»</a:t>
            </a:r>
          </a:p>
          <a:p>
            <a:pPr algn="just">
              <a:lnSpc>
                <a:spcPct val="80000"/>
              </a:lnSpc>
            </a:pPr>
            <a:r>
              <a:rPr lang="ru-RU" sz="1800" b="1" dirty="0">
                <a:latin typeface="Sylfaen" panose="010A0502050306030303" pitchFamily="18" charset="0"/>
              </a:rPr>
              <a:t>Письмо Департамента государственной политики в сфере общего образования Министерства образования и науки Российской Федерации от 22.09.2016 № 08-1994 «О приобретении (изготовлении) бланков аттестатов об основном общем и среднем общем образовании»</a:t>
            </a:r>
          </a:p>
          <a:p>
            <a:pPr algn="just">
              <a:lnSpc>
                <a:spcPct val="80000"/>
              </a:lnSpc>
            </a:pPr>
            <a:endParaRPr lang="ru-RU" sz="1800" b="1" dirty="0">
              <a:latin typeface="Sylfaen" panose="010A0502050306030303" pitchFamily="18" charset="0"/>
            </a:endParaRPr>
          </a:p>
          <a:p>
            <a:pPr algn="just">
              <a:lnSpc>
                <a:spcPct val="80000"/>
              </a:lnSpc>
            </a:pPr>
            <a:endParaRPr lang="ru-RU" altLang="ru-RU" sz="1800" b="1" dirty="0" smtClean="0">
              <a:latin typeface="Sylfaen" panose="010A0502050306030303" pitchFamily="18" charset="0"/>
            </a:endParaRPr>
          </a:p>
          <a:p>
            <a:pPr algn="just">
              <a:lnSpc>
                <a:spcPct val="80000"/>
              </a:lnSpc>
            </a:pPr>
            <a:endParaRPr lang="ru-RU" altLang="ru-RU" sz="1800" b="1" dirty="0" smtClean="0">
              <a:latin typeface="Sylfaen" panose="010A0502050306030303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1800" b="1" dirty="0" smtClean="0">
              <a:solidFill>
                <a:srgbClr val="0070C0"/>
              </a:solidFill>
              <a:latin typeface="Sylfaen" panose="010A0502050306030303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16013" y="333375"/>
            <a:ext cx="80279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2700" b="1" dirty="0" smtClean="0">
                <a:solidFill>
                  <a:schemeClr val="bg1"/>
                </a:solidFill>
                <a:latin typeface="Sylfaen" panose="010A0502050306030303" pitchFamily="18" charset="0"/>
              </a:rPr>
              <a:t>Нормативные документы  </a:t>
            </a:r>
            <a:endParaRPr lang="ru-RU" altLang="ru-RU" sz="2700" b="1" dirty="0">
              <a:solidFill>
                <a:schemeClr val="bg1"/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7079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2854</TotalTime>
  <Words>1344</Words>
  <Application>Microsoft Office PowerPoint</Application>
  <PresentationFormat>Экран (4:3)</PresentationFormat>
  <Paragraphs>404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1_Тема Office</vt:lpstr>
      <vt:lpstr>4_Тема Office</vt:lpstr>
      <vt:lpstr>Презентация PowerPoint</vt:lpstr>
      <vt:lpstr> НОВОВЕДЕНИЯ  по  снижению уровня психологической нагрузки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Николаева Елена Борисовна</dc:creator>
  <cp:lastModifiedBy>Владимир</cp:lastModifiedBy>
  <cp:revision>80</cp:revision>
  <cp:lastPrinted>2016-09-29T15:05:37Z</cp:lastPrinted>
  <dcterms:created xsi:type="dcterms:W3CDTF">2016-09-01T14:22:46Z</dcterms:created>
  <dcterms:modified xsi:type="dcterms:W3CDTF">2016-10-14T08:48:33Z</dcterms:modified>
</cp:coreProperties>
</file>