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7762" y="2492896"/>
            <a:ext cx="80279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ru-RU" altLang="ru-RU" sz="2700" b="1" dirty="0" smtClean="0"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pPr algn="r" eaLnBrk="1" hangingPunct="1"/>
            <a:r>
              <a:rPr lang="ru-RU" sz="2800" dirty="0" smtClean="0">
                <a:solidFill>
                  <a:srgbClr val="002060"/>
                </a:solidFill>
                <a:latin typeface="Sylfaen" pitchFamily="18" charset="0"/>
              </a:rPr>
              <a:t>Правила заполнения бланков ЕГЭ в 2017 году </a:t>
            </a:r>
            <a:r>
              <a:rPr lang="ru-RU" altLang="ru-RU" sz="2700" b="1" dirty="0">
                <a:solidFill>
                  <a:srgbClr val="002060"/>
                </a:solidFill>
                <a:latin typeface="Sylfaen" panose="010A0502050306030303" pitchFamily="18" charset="0"/>
              </a:rPr>
              <a:t/>
            </a:r>
            <a:br>
              <a:rPr lang="ru-RU" altLang="ru-RU" sz="2700" b="1" dirty="0">
                <a:solidFill>
                  <a:srgbClr val="002060"/>
                </a:solidFill>
                <a:latin typeface="Sylfaen" panose="010A0502050306030303" pitchFamily="18" charset="0"/>
              </a:rPr>
            </a:br>
            <a:endParaRPr lang="ru-RU" altLang="ru-RU" sz="27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1340768"/>
            <a:ext cx="89644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endParaRPr lang="ru-RU" altLang="ru-RU" sz="27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07504" y="2780928"/>
            <a:ext cx="90364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Sylfaen" pitchFamily="18" charset="0"/>
              </a:rPr>
              <a:t>В нижней части бланка ответов № 1 предусмотрены поля для записи исправленных ответов на задания с кратким ответом взамен ошибочно записанных.</a:t>
            </a:r>
          </a:p>
          <a:p>
            <a:pPr algn="just"/>
            <a:r>
              <a:rPr lang="ru-RU" sz="1400" dirty="0" smtClean="0">
                <a:latin typeface="Sylfaen" pitchFamily="18" charset="0"/>
              </a:rPr>
              <a:t>Для замены внесенного в бланк ответов № 1 ответа нужно в соответствующих полях замены проставить номер задания, ответ на который следует исправить, и записать новое значение верного ответа на указанное задание.</a:t>
            </a:r>
          </a:p>
          <a:p>
            <a:pPr algn="just"/>
            <a:r>
              <a:rPr lang="ru-RU" sz="1400" dirty="0" smtClean="0">
                <a:latin typeface="Sylfaen" pitchFamily="18" charset="0"/>
              </a:rPr>
              <a:t>В случае если в области замены ошибочных ответов на задания с кратким ответом будет заполнено поле для номера задания, а новый ответ не внесен, то для оценивания будет использоваться пустой ответ (т.е. задание будет засчитано невыполненным). Поэтому в случае неправильного указания номера задания в области замены ошибочных ответов, неправильный номер задания следует зачеркнуть.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Ответственный организатор в аудитории по окончании выполнения экзаменационной работы участником экзамена должен проверить бланк ответов № 1 участника ЕГЭ на наличие замены ошибочных ответов на задания с кратким ответом. </a:t>
            </a:r>
            <a:r>
              <a:rPr lang="ru-RU" sz="1400" dirty="0" smtClean="0">
                <a:latin typeface="Sylfaen" pitchFamily="18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необходимо посчитать количество замен ошибочных ответов, в поле «Количество заполненных полей «Замена ошибочных ответов» поставить соответствующее цифровое значение, а также поставить подпись в специально отведенном месте.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Sylfaen" pitchFamily="18" charset="0"/>
              </a:rPr>
              <a:t>В случае если участник экзамена не использовал поле «Замена ошибочных ответов на задания с кратким ответом» организатор в поле «Количество заполненных полей «Замена ошибочных ответов» ставит «Х» и подпись в специально отведенном месте.</a:t>
            </a:r>
          </a:p>
          <a:p>
            <a:pPr algn="just"/>
            <a:endParaRPr lang="ru-RU" sz="1400" dirty="0" smtClean="0">
              <a:latin typeface="Sylfaen" pitchFamily="18" charset="0"/>
            </a:endParaRPr>
          </a:p>
          <a:p>
            <a:pPr algn="just"/>
            <a:endParaRPr lang="ru-RU" sz="1400" dirty="0" smtClean="0">
              <a:latin typeface="Sylfaen" pitchFamily="18" charset="0"/>
            </a:endParaRPr>
          </a:p>
          <a:p>
            <a:pPr algn="just"/>
            <a:endParaRPr lang="ru-RU" sz="1400" dirty="0">
              <a:latin typeface="Sylfae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3555067" y="2348880"/>
            <a:ext cx="1584176" cy="302276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16013" y="333375"/>
            <a:ext cx="80279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endParaRPr lang="ru-RU" altLang="ru-RU" sz="2700" b="1" dirty="0" smtClean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r" eaLnBrk="1" hangingPunct="1"/>
            <a:r>
              <a:rPr lang="ru-RU" sz="2800" dirty="0">
                <a:solidFill>
                  <a:schemeClr val="bg1"/>
                </a:solidFill>
                <a:latin typeface="Sylfaen" pitchFamily="18" charset="0"/>
              </a:rPr>
              <a:t>Правила заполнения бланков ЕГЭ в 2017 году</a:t>
            </a:r>
            <a:r>
              <a:rPr lang="ru-RU" altLang="ru-RU" sz="2700" b="1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ru-RU" altLang="ru-RU" sz="2700" b="1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endParaRPr lang="ru-RU" altLang="ru-RU" sz="27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707904" y="1473751"/>
            <a:ext cx="53285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Бланк ответов № 2</a:t>
            </a:r>
          </a:p>
          <a:p>
            <a:pPr algn="just"/>
            <a:r>
              <a:rPr lang="ru-RU" sz="1200" b="1" dirty="0" smtClean="0">
                <a:latin typeface="Sylfaen" pitchFamily="18" charset="0"/>
              </a:rPr>
              <a:t>Запрещается 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</a:t>
            </a:r>
          </a:p>
          <a:p>
            <a:pPr algn="just"/>
            <a:r>
              <a:rPr lang="ru-RU" sz="1200" b="1" dirty="0" smtClean="0">
                <a:latin typeface="Sylfaen" pitchFamily="18" charset="0"/>
              </a:rPr>
              <a:t>Информация для заполнения полей верхней части бланка ответов № 2 должна соответствовать информации, внесенной в бланк регистрации и бланк ответов № 1.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Поле «Дополнительный бланк ответов № 2» заполняет организатор в аудитории при выдаче дополнительного бланка ответов № 2, вписывая в это поле цифровое значение </a:t>
            </a:r>
            <a:r>
              <a:rPr lang="ru-RU" sz="1200" b="1" dirty="0" err="1" smtClean="0">
                <a:solidFill>
                  <a:srgbClr val="C00000"/>
                </a:solidFill>
                <a:latin typeface="Sylfaen" pitchFamily="18" charset="0"/>
              </a:rPr>
              <a:t>штрихкода</a:t>
            </a: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 дополнительного бланка ответов № 2 (расположенное под </a:t>
            </a:r>
            <a:r>
              <a:rPr lang="ru-RU" sz="1200" b="1" dirty="0" err="1" smtClean="0">
                <a:solidFill>
                  <a:srgbClr val="C00000"/>
                </a:solidFill>
                <a:latin typeface="Sylfaen" pitchFamily="18" charset="0"/>
              </a:rPr>
              <a:t>шрихкодом</a:t>
            </a: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 бланка), который выдается участнику ЕГЭ.</a:t>
            </a:r>
            <a:r>
              <a:rPr lang="ru-RU" sz="1200" dirty="0" smtClean="0">
                <a:latin typeface="Sylfaen" pitchFamily="18" charset="0"/>
              </a:rPr>
              <a:t> Поле «Резерв-5» не заполняется.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При недостатке места для ответов на лицевой стороне бланка ответов № 2 участник ЕГЭ должен продолжить записи на оборотной стороне бланка, сделав в нижней части области ответов лицевой стороны бланка запись «см. на обороте». Для удобства все страницы бланка ответов № 2 пронумерованы и разлинованы пунктирными линиями «в клеточку».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При недостатке места для ответов на основном бланке ответов № 2 участник ЕГЭ должен продолжить записи на дополнительном бланке ответов № 2, выдаваемом организатором в аудитории по требованию участника ЕГЭ в случае, когда в области ответов основного бланка ответов № 2 не осталось места. </a:t>
            </a:r>
            <a:r>
              <a:rPr lang="ru-RU" sz="1200" b="1" dirty="0" smtClean="0">
                <a:latin typeface="Sylfaen" pitchFamily="18" charset="0"/>
              </a:rPr>
              <a:t>В случае заполнения дополнительного бланка ответов № 2 при незаполненном основном бланке ответов № 2, ответы, внесенные в дополнительный бланк ответов № 2, оцениваться не будут.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Если бланк ответов № 2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sz="1200" b="1" dirty="0" smtClean="0">
                <a:solidFill>
                  <a:srgbClr val="C00000"/>
                </a:solidFill>
                <a:latin typeface="Sylfaen" pitchFamily="18" charset="0"/>
              </a:rPr>
              <a:t>Z</a:t>
            </a: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».</a:t>
            </a:r>
          </a:p>
          <a:p>
            <a:pPr algn="just"/>
            <a:endParaRPr lang="ru-RU" sz="1200" dirty="0" smtClean="0">
              <a:latin typeface="Sylfaen" pitchFamily="18" charset="0"/>
            </a:endParaRPr>
          </a:p>
          <a:p>
            <a:pPr algn="just"/>
            <a:endParaRPr lang="ru-RU" sz="1200" dirty="0" smtClean="0">
              <a:latin typeface="Sylfaen" pitchFamily="18" charset="0"/>
            </a:endParaRPr>
          </a:p>
          <a:p>
            <a:pPr algn="just"/>
            <a:endParaRPr lang="ru-RU" sz="1200" dirty="0">
              <a:latin typeface="Sylfae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63589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5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6039" y="23671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Удостовериться, что Бланк ответов №2 заполнен полностью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838" y="23671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039" y="287114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Дополнительный бланк ответов (ДБО) №2 участнику ЕГЭ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838" y="287114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331" y="836712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В случае, если У участника экзамена полностью заполнен бланк ответов №2, 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ответственного организатора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6039" y="337510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Перенести номер ДБО №2 в основной бланк ответов №2 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838" y="337515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4660" y="387911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Заполнить ведомость выдачи ДБО №2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ППЭ-12-03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459" y="387911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Picture 10" descr="Бланки ЕГЭ 2009 проект10_в приказ_штрихкоды_2-1"/>
          <p:cNvPicPr>
            <a:picLocks noChangeAspect="1" noChangeArrowheads="1"/>
          </p:cNvPicPr>
          <p:nvPr/>
        </p:nvPicPr>
        <p:blipFill rotWithShape="1">
          <a:blip r:embed="rId2" cstate="print"/>
          <a:srcRect t="2975" b="71966"/>
          <a:stretch/>
        </p:blipFill>
        <p:spPr bwMode="auto">
          <a:xfrm>
            <a:off x="4067944" y="5108540"/>
            <a:ext cx="4895164" cy="1749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 descr="Бланки ЕГЭ 2009 проект10_в приказ_штрихкоды_2-1_доп"/>
          <p:cNvPicPr>
            <a:picLocks noChangeAspect="1" noChangeArrowheads="1"/>
          </p:cNvPicPr>
          <p:nvPr/>
        </p:nvPicPr>
        <p:blipFill rotWithShape="1">
          <a:blip r:embed="rId3" cstate="print"/>
          <a:srcRect t="2741" b="72192"/>
          <a:stretch/>
        </p:blipFill>
        <p:spPr bwMode="auto">
          <a:xfrm>
            <a:off x="168485" y="4455272"/>
            <a:ext cx="5051588" cy="1840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3203848" y="4814102"/>
            <a:ext cx="1584176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49592" y="5679408"/>
            <a:ext cx="2058712" cy="321385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1584576">
            <a:off x="4150272" y="5320786"/>
            <a:ext cx="1677790" cy="212361"/>
          </a:xfrm>
          <a:prstGeom prst="stripedRightArrow">
            <a:avLst>
              <a:gd name="adj1" fmla="val 13986"/>
              <a:gd name="adj2" fmla="val 153653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1 20"/>
          <p:cNvSpPr/>
          <p:nvPr/>
        </p:nvSpPr>
        <p:spPr>
          <a:xfrm>
            <a:off x="1724613" y="5660080"/>
            <a:ext cx="1207997" cy="504056"/>
          </a:xfrm>
          <a:prstGeom prst="borderCallout1">
            <a:avLst>
              <a:gd name="adj1" fmla="val 18751"/>
              <a:gd name="adj2" fmla="val 105576"/>
              <a:gd name="adj3" fmla="val -82076"/>
              <a:gd name="adj4" fmla="val 166935"/>
            </a:avLst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листа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82960" y="548680"/>
            <a:ext cx="89644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800" b="1" cap="all" dirty="0" smtClean="0">
                <a:solidFill>
                  <a:srgbClr val="C00000"/>
                </a:solidFill>
                <a:latin typeface="Sylfaen" pitchFamily="18" charset="0"/>
              </a:rPr>
              <a:t>Правила заполнения бланков </a:t>
            </a:r>
            <a:r>
              <a:rPr lang="ru-RU" altLang="ru-RU" sz="2800" b="1" cap="all" dirty="0" err="1" smtClean="0">
                <a:solidFill>
                  <a:srgbClr val="C00000"/>
                </a:solidFill>
                <a:latin typeface="Sylfaen" pitchFamily="18" charset="0"/>
              </a:rPr>
              <a:t>егэ</a:t>
            </a:r>
            <a:endParaRPr lang="ru-RU" altLang="ru-RU" sz="2700" b="1" dirty="0">
              <a:latin typeface="Sylfae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733675" cy="377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630642"/>
            <a:ext cx="2386017" cy="371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2428892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039616" cy="4255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4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086" y="304780"/>
            <a:ext cx="26431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Sylfaen" pitchFamily="18" charset="0"/>
              </a:rPr>
              <a:t>Внешний вид</a:t>
            </a:r>
          </a:p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Sylfaen" pitchFamily="18" charset="0"/>
              </a:rPr>
              <a:t> бланка </a:t>
            </a:r>
          </a:p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Sylfaen" pitchFamily="18" charset="0"/>
              </a:rPr>
              <a:t>регистрации</a:t>
            </a:r>
            <a:endParaRPr lang="ru-RU" sz="2200" b="1" cap="all" dirty="0">
              <a:solidFill>
                <a:srgbClr val="C00000"/>
              </a:solidFill>
              <a:latin typeface="Sylfaen" pitchFamily="18" charset="0"/>
              <a:ea typeface="+mj-ea"/>
              <a:cs typeface="+mj-cs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71523"/>
            <a:ext cx="4643470" cy="5786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8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67690"/>
            <a:ext cx="32861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Sylfaen" pitchFamily="18" charset="0"/>
              </a:rPr>
              <a:t>Внешний вид</a:t>
            </a:r>
          </a:p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Sylfaen" pitchFamily="18" charset="0"/>
              </a:rPr>
              <a:t>бланка ответов</a:t>
            </a:r>
          </a:p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Sylfaen" pitchFamily="18" charset="0"/>
              </a:rPr>
              <a:t>№1</a:t>
            </a:r>
            <a:endParaRPr lang="ru-RU" sz="2200" b="1" cap="all" dirty="0">
              <a:solidFill>
                <a:srgbClr val="C00000"/>
              </a:solidFill>
              <a:latin typeface="Sylfaen" pitchFamily="18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18" y="908720"/>
            <a:ext cx="4429156" cy="5643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314" y="62068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Sylfaen" pitchFamily="18" charset="0"/>
              </a:rPr>
              <a:t>Внешний вид бланка ответов №2</a:t>
            </a:r>
            <a:endParaRPr lang="ru-RU" sz="2200" b="1" cap="all" dirty="0">
              <a:solidFill>
                <a:srgbClr val="C00000"/>
              </a:solidFill>
              <a:latin typeface="Sylfaen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916832"/>
            <a:ext cx="3168352" cy="23042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БЛАНК ОТВЕТОВ №2</a:t>
            </a:r>
            <a:b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 И ДОПОЛНИТЕЛЬНЫЙ БЛАНК ОТВЕТОВ №2 НУЖНО ЗАПОЛНЯТЬ</a:t>
            </a:r>
            <a:b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Sylfaen" pitchFamily="18" charset="0"/>
              </a:rPr>
              <a:t>С ОБЕИХ СТОРОН!</a:t>
            </a:r>
            <a:endParaRPr lang="ru-RU" b="1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46955"/>
            <a:ext cx="3929090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076056" y="4509120"/>
            <a:ext cx="3970784" cy="9689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496DA7"/>
                </a:solidFill>
                <a:latin typeface="Sylfaen" pitchFamily="18" charset="0"/>
              </a:rPr>
              <a:t>Комплект бланков для ЕГЭ по математике БАЗОВОЙ</a:t>
            </a:r>
          </a:p>
          <a:p>
            <a:pPr>
              <a:buNone/>
            </a:pPr>
            <a:endParaRPr lang="ru-RU" sz="1800" b="1" dirty="0" smtClean="0">
              <a:solidFill>
                <a:srgbClr val="496DA7"/>
              </a:solidFill>
              <a:latin typeface="Sylfae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496DA7"/>
                </a:solidFill>
                <a:latin typeface="Sylfaen" pitchFamily="18" charset="0"/>
              </a:rPr>
              <a:t>– </a:t>
            </a:r>
            <a:r>
              <a:rPr lang="ru-RU" sz="1800" b="1" dirty="0" smtClean="0">
                <a:solidFill>
                  <a:srgbClr val="FF0000"/>
                </a:solidFill>
                <a:latin typeface="Sylfaen" pitchFamily="18" charset="0"/>
              </a:rPr>
              <a:t>2 бланка: бланк регистрации и бланк №1</a:t>
            </a:r>
          </a:p>
        </p:txBody>
      </p:sp>
    </p:spTree>
    <p:extLst>
      <p:ext uri="{BB962C8B-B14F-4D97-AF65-F5344CB8AC3E}">
        <p14:creationId xmlns:p14="http://schemas.microsoft.com/office/powerpoint/2010/main" val="3683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21196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220072" y="4437112"/>
            <a:ext cx="392392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По указанию ответственного организатора в аудитории участники ЕГЭ приступают к заполнению верхней части бланки регистрации.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Участником ЕГЭ заполняются все поля верхней части бланка регистрации,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кроме полей для служебного использования (поля «Служебная отметка», «Резерв-1»).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3014"/>
              </p:ext>
            </p:extLst>
          </p:nvPr>
        </p:nvGraphicFramePr>
        <p:xfrm>
          <a:off x="107504" y="1340768"/>
          <a:ext cx="4896544" cy="5320811"/>
        </p:xfrm>
        <a:graphic>
          <a:graphicData uri="http://schemas.openxmlformats.org/drawingml/2006/table">
            <a:tbl>
              <a:tblPr/>
              <a:tblGrid>
                <a:gridCol w="1546670"/>
                <a:gridCol w="3349874"/>
              </a:tblGrid>
              <a:tr h="7200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Поля, заполняемые участником ЕГЭ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по указанию организатора в аудитории</a:t>
                      </a:r>
                      <a:endParaRPr lang="ru-RU" sz="1200" dirty="0">
                        <a:solidFill>
                          <a:srgbClr val="C00000"/>
                        </a:solidFill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Указания по заполнению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82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Код региона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78 – Санкт-Петербург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Код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ОУ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Sylfaen" pitchFamily="18" charset="0"/>
                          <a:ea typeface="Times New Roman"/>
                          <a:cs typeface="Times New Roman"/>
                        </a:rPr>
                        <a:t>Например, 00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2642</a:t>
                      </a:r>
                      <a:r>
                        <a:rPr lang="ru-RU" sz="1200" dirty="0" smtClean="0">
                          <a:latin typeface="Sylfaen" pitchFamily="18" charset="0"/>
                          <a:ea typeface="Times New Roman"/>
                          <a:cs typeface="Times New Roman"/>
                        </a:rPr>
                        <a:t> (ГБОУ №642)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2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Класс: номер, буква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11А (выпускниками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прошлых лет/</a:t>
                      </a:r>
                      <a:r>
                        <a:rPr lang="ru-RU" sz="1200" dirty="0">
                          <a:latin typeface="Sylfaen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обучающимися СПО не заполняется)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7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Код пункта проведения ЕГЭ</a:t>
                      </a:r>
                      <a:endParaRPr lang="ru-RU" sz="12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Указывается в соответствии с кодировкой ППЭ, принятой в субъекте Российской Федерации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09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Номер аудитории</a:t>
                      </a:r>
                      <a:endParaRPr lang="ru-RU" sz="12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Указывается номер аудитории, в которой проходит ЕГЭ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09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Дата проведения ЕГЭ</a:t>
                      </a:r>
                      <a:endParaRPr lang="ru-RU" sz="12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Указывается дата проведения ЕГЭ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7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Код предмета</a:t>
                      </a:r>
                      <a:endParaRPr lang="ru-RU" sz="12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Указывается код предмета в соответствии с принятой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кодировкой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7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Название предмета</a:t>
                      </a:r>
                      <a:endParaRPr lang="ru-RU" sz="120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Указывается название предмета по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Sylfaen" pitchFamily="18" charset="0"/>
                          <a:ea typeface="Times New Roman"/>
                          <a:cs typeface="Times New Roman"/>
                        </a:rPr>
                        <a:t>которому проводится ЕГЭ (возможно в сокращении)</a:t>
                      </a:r>
                      <a:endParaRPr lang="ru-RU" sz="12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27007" marR="27007" marT="27007" marB="270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4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644008" y="1556792"/>
            <a:ext cx="4211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Sylfaen" pitchFamily="18" charset="0"/>
              </a:rPr>
              <a:t>Поля средней части бланка регистрации «Сведения об участнике единого государственного экзамена» заполняются участником ЕГЭ самостоятельно</a:t>
            </a:r>
          </a:p>
          <a:p>
            <a:pPr algn="just"/>
            <a:r>
              <a:rPr lang="ru-RU" sz="1400" dirty="0" smtClean="0">
                <a:latin typeface="Sylfaen" pitchFamily="18" charset="0"/>
              </a:rPr>
              <a:t>В средней части бланка регистрации расположены краткая памятка о порядке проведения ЕГЭ, краткая инструкция по определению целостности индивидуального комплекта участника ЕГЭ и поле для подписи участника ЕГЭ. </a:t>
            </a:r>
          </a:p>
          <a:p>
            <a:pPr algn="just"/>
            <a:endParaRPr lang="ru-RU" sz="1400" dirty="0">
              <a:latin typeface="Sylfae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36504" cy="143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320480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283968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644008" y="400506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Sylfaen" pitchFamily="18" charset="0"/>
              </a:rPr>
              <a:t>Поля для служебного использования «Резерв-2» и «Резерв-3» не заполняются.</a:t>
            </a:r>
            <a:endParaRPr lang="ru-RU" sz="1400" dirty="0">
              <a:latin typeface="Sylfae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499992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817" name="Rectangle 1"/>
          <p:cNvSpPr>
            <a:spLocks noChangeArrowheads="1"/>
          </p:cNvSpPr>
          <p:nvPr/>
        </p:nvSpPr>
        <p:spPr bwMode="auto">
          <a:xfrm>
            <a:off x="107504" y="5565338"/>
            <a:ext cx="90364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Times New Roman" pitchFamily="18" charset="0"/>
              </a:rPr>
              <a:t>Заполнение полей организатором в аудитории обязательно, если участник ЕГЭ удален с экзамена в связи с нарушением установленного порядка проведения ЕГЭ или не закончил экзамен по уважительной причине. Отметка организатора в аудитории заверяется подписью организатора в специально отведенном для этого поле бланка регистрации, и вносится соответствующая запись в форме ППЭ-05-02 «Протокол проведения ЕГЭ в аудитории».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lfaen" pitchFamily="18" charset="0"/>
                <a:cs typeface="Times New Roman" pitchFamily="18" charset="0"/>
              </a:rPr>
              <a:t>В случае удаления участника ЕГЭ в штабе ППЭ в зоне видимости камер видеонаблюдения заполняется форма ППЭ-21 «Акт об удалении участника ГИА».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ylfaen" pitchFamily="18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32040" y="4801227"/>
            <a:ext cx="1584176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0192" y="4801227"/>
            <a:ext cx="1584176" cy="302276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572000" y="1412776"/>
            <a:ext cx="442798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b="1" dirty="0" smtClean="0">
                <a:latin typeface="Sylfaen" pitchFamily="18" charset="0"/>
              </a:rPr>
              <a:t>Бланк ответов № 1 предназначен для записи результатов выполнения заданий с кратким ответом. </a:t>
            </a:r>
          </a:p>
          <a:p>
            <a:pPr algn="just"/>
            <a:r>
              <a:rPr lang="ru-RU" sz="1200" i="1" dirty="0" smtClean="0">
                <a:solidFill>
                  <a:srgbClr val="C00000"/>
                </a:solidFill>
                <a:latin typeface="Sylfaen" pitchFamily="18" charset="0"/>
              </a:rPr>
              <a:t>В верхней части бланка ответов № 1 информация для заполнения полей о коде региона, коде и названии предмета должна быть продублирована с информации, внесенной в бланк регистрации. Служебное поле «Резерв-4» не заполняется.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Краткий ответ записывается справа от номера задания в области ответов с названием «Результаты выполнения заданий с кратким ответом». </a:t>
            </a:r>
          </a:p>
          <a:p>
            <a:pPr algn="just"/>
            <a:r>
              <a:rPr lang="ru-RU" sz="1200" b="1" dirty="0" smtClean="0">
                <a:latin typeface="Sylfaen" pitchFamily="18" charset="0"/>
              </a:rPr>
              <a:t>Ответ на задание с кратким ответом нужно записать в такой форме, в которой требуется в инструкции к данному заданию, размещенной в КИМ, перед соответствующим заданием или группой заданий.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Не разрешается использовать при записи ответа на задания с кратким ответом никаких иных символов, кроме символов кириллицы, латиницы, арабских цифр, запятой и знака «дефис» («минус»).</a:t>
            </a:r>
          </a:p>
          <a:p>
            <a:pPr algn="just"/>
            <a:r>
              <a:rPr lang="ru-RU" sz="1200" b="1" dirty="0" smtClean="0">
                <a:latin typeface="Sylfaen" pitchFamily="18" charset="0"/>
              </a:rPr>
              <a:t>Краткий ответ, в соответствии с инструкцией к заданию, может быть записан только в виде: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цифры (числа);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последовательности цифр (слов) (записывается без пробелов, запятых и других дополнительных символов);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конечной десятичной дроби, если в инструкции по выполнению задания указано, что ответ можно дать в виде десятичной дроби;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слова или словосочетания (несколько слов);</a:t>
            </a:r>
          </a:p>
          <a:p>
            <a:pPr algn="just"/>
            <a:endParaRPr lang="ru-RU" sz="1200" dirty="0">
              <a:latin typeface="Sylfae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572000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683568" y="1556792"/>
            <a:ext cx="2160240" cy="792088"/>
          </a:xfrm>
          <a:prstGeom prst="ellipse">
            <a:avLst/>
          </a:prstGeom>
          <a:noFill/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995936" y="1412776"/>
            <a:ext cx="51480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 smtClean="0">
                <a:latin typeface="Sylfaen" pitchFamily="18" charset="0"/>
              </a:rPr>
              <a:t>Каждая цифра, буква, запятая или знак «минус» (если число отрицательное) записывается в отдельную клеточку, строго по образцу из верхней части бланка ответов № 1. 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При написании ответов, состоящих из двух или более слов, каждое слово записывается в соответствии с инструкциями по записи ответов в КИМ по соответствующим учебным предметам (например: без пробелов, запятых и других дополнительных символов).</a:t>
            </a:r>
          </a:p>
          <a:p>
            <a:pPr algn="just"/>
            <a:r>
              <a:rPr lang="ru-RU" sz="1200" b="1" dirty="0" smtClean="0">
                <a:latin typeface="Sylfaen" pitchFamily="18" charset="0"/>
              </a:rPr>
              <a:t>Если в ответе больше 17 символов (количество клеточек, отведенное для записи ответов на задания с кратким ответом), то ответ записывается в отведенном для него месте, не обращая внимания на разбиение этого поля на клеточки. Ответ должен быть написан разборчиво, более узкими символами в одну строчку, с использованием всей длины отведенного под него поля.</a:t>
            </a:r>
            <a:r>
              <a:rPr lang="ru-RU" sz="1200" dirty="0" smtClean="0">
                <a:latin typeface="Sylfaen" pitchFamily="18" charset="0"/>
              </a:rPr>
              <a:t> Символы в ответе не должны соприкасаться друг с другом. Термин следует писать полностью. </a:t>
            </a:r>
            <a:r>
              <a:rPr lang="ru-RU" sz="1200" b="1" dirty="0" smtClean="0">
                <a:latin typeface="Sylfaen" pitchFamily="18" charset="0"/>
              </a:rPr>
              <a:t>Любые сокращения запрещены.</a:t>
            </a:r>
          </a:p>
          <a:p>
            <a:pPr algn="just"/>
            <a:r>
              <a:rPr lang="ru-RU" sz="1200" i="1" dirty="0" smtClean="0">
                <a:latin typeface="Sylfaen" pitchFamily="18" charset="0"/>
              </a:rPr>
              <a:t>Если кратким ответом должно быть слово, пропущенное в тексте задания, то это слово нужно писать в той форме (род, число, падеж и т.п.), в которой оно должно стоять в задании.</a:t>
            </a:r>
          </a:p>
          <a:p>
            <a:pPr algn="just"/>
            <a:r>
              <a:rPr lang="ru-RU" sz="1200" b="1" dirty="0" smtClean="0">
                <a:latin typeface="Sylfaen" pitchFamily="18" charset="0"/>
              </a:rPr>
              <a:t>Если числовой ответ получается в виде дроби, то её следует округлить до целого числа по правилам округления, если в инструкции по выполнению задания не требуется записать ответ в виде десятичной дроби (</a:t>
            </a:r>
            <a:r>
              <a:rPr lang="ru-RU" sz="1200" b="1" i="1" dirty="0" smtClean="0">
                <a:latin typeface="Sylfaen" pitchFamily="18" charset="0"/>
              </a:rPr>
              <a:t>например: 2,3 округляется до 2; 2,5 – до 3; 2,7 – до 3). </a:t>
            </a:r>
            <a:r>
              <a:rPr lang="ru-RU" sz="1200" b="1" dirty="0" smtClean="0">
                <a:latin typeface="Sylfaen" pitchFamily="18" charset="0"/>
              </a:rPr>
              <a:t>Это правило должно выполняться для тех заданий, для которых в инструкции по выполнению работы нет указаний, что ответ нужно дать в виде десятичной дроби.</a:t>
            </a:r>
          </a:p>
          <a:p>
            <a:pPr algn="just"/>
            <a:r>
              <a:rPr lang="ru-RU" sz="1200" dirty="0" smtClean="0">
                <a:latin typeface="Sylfaen" pitchFamily="18" charset="0"/>
              </a:rPr>
              <a:t>В ответе, записанном в виде десятичной дроби, в качестве разделителя следует указывать запятую. </a:t>
            </a:r>
          </a:p>
          <a:p>
            <a:pPr algn="just"/>
            <a:endParaRPr lang="ru-RU" sz="1200" dirty="0" smtClean="0">
              <a:latin typeface="Sylfaen" pitchFamily="18" charset="0"/>
            </a:endParaRPr>
          </a:p>
          <a:p>
            <a:pPr algn="just"/>
            <a:endParaRPr lang="ru-RU" sz="1200" dirty="0" smtClean="0">
              <a:latin typeface="Sylfaen" pitchFamily="18" charset="0"/>
            </a:endParaRPr>
          </a:p>
          <a:p>
            <a:pPr algn="just"/>
            <a:endParaRPr lang="ru-RU" sz="1200" dirty="0">
              <a:latin typeface="Sylfae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888432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4031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Запрещается записывать ответ в виде математического выражения или формулы. </a:t>
            </a:r>
            <a:r>
              <a:rPr lang="ru-RU" sz="1200" dirty="0" smtClean="0">
                <a:latin typeface="Sylfaen" pitchFamily="18" charset="0"/>
              </a:rPr>
              <a:t>В ответе не указываются названия единиц измерения (градусы, проценты, метры, тонны и т.д.) – так как они не будут учитываться при оценивании. </a:t>
            </a:r>
            <a:r>
              <a:rPr lang="ru-RU" sz="1200" b="1" dirty="0" smtClean="0">
                <a:solidFill>
                  <a:srgbClr val="C00000"/>
                </a:solidFill>
                <a:latin typeface="Sylfaen" pitchFamily="18" charset="0"/>
              </a:rPr>
              <a:t>Недопустимы заголовки или комментарии к ответу. </a:t>
            </a:r>
          </a:p>
        </p:txBody>
      </p:sp>
    </p:spTree>
    <p:extLst>
      <p:ext uri="{BB962C8B-B14F-4D97-AF65-F5344CB8AC3E}">
        <p14:creationId xmlns:p14="http://schemas.microsoft.com/office/powerpoint/2010/main" val="29654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Владимир</cp:lastModifiedBy>
  <cp:revision>1</cp:revision>
  <dcterms:created xsi:type="dcterms:W3CDTF">2017-03-07T11:46:20Z</dcterms:created>
  <dcterms:modified xsi:type="dcterms:W3CDTF">2017-03-07T11:50:25Z</dcterms:modified>
</cp:coreProperties>
</file>