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4D6E6-0D9C-4673-BDF8-BF8932969CA5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5B7E0-5257-4FC8-B112-5F6780753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3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F6D77-5CF0-4722-82C5-52EB800055B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0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7BCF-7E51-41E4-9313-13D304AA18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0ED7-BBED-47D0-BE3D-465F8EF65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3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AEB0-D201-4802-AD40-3711415DD4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EBD6-BBFE-4237-A7A3-FFF9DB0E7A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6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33C5-EC39-4423-9E8B-F83AB3531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9BCD-0B6C-4AF2-942E-B97EF73FA8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6462-8ED0-4A1C-BF53-68216E418C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30B9-B79F-4F21-AF48-196856A01F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4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EE19-15BB-4D77-9C28-ED35C63273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7378B-A424-4F2D-A778-05E8981F63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5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47350-2BCB-4ECD-B157-79131B519C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A448-FB83-4D6D-BE67-73E352AD21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3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C746-D6F0-429A-8540-58DA7C8183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5A2-D2EB-468C-BA3B-5A2E0A669B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4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3088-7955-484C-A2E3-7292B53161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2571-21B6-4118-A7C4-A2B0866E59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8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DE5D-11EA-4BC4-A1FF-2DE6F7A3BBC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C015-0ABD-49DC-BED3-A8C059F408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4779-1403-4031-9AB8-8BE9582340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615E-9AE5-48B0-B545-09EEB0E484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2875-FA7B-453C-BFEF-CB3526B451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D2EC-5909-4B7F-994C-80ABA674B5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5E56-C8EE-430D-A25B-2AD4E31EDC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F197D-6092-482F-9A67-0599E36843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r>
              <a:rPr lang="ru-RU" altLang="ru-RU" sz="3200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Регистрация на итоговое сочинение (изложение)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4675"/>
              </p:ext>
            </p:extLst>
          </p:nvPr>
        </p:nvGraphicFramePr>
        <p:xfrm>
          <a:off x="539551" y="3054509"/>
          <a:ext cx="8280921" cy="176749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83949"/>
                <a:gridCol w="1698999"/>
                <a:gridCol w="2038799"/>
                <a:gridCol w="1379587"/>
                <a:gridCol w="1379587"/>
              </a:tblGrid>
              <a:tr h="2436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Адрес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Телефон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Sylfaen" panose="010A0502050306030303" pitchFamily="18" charset="0"/>
                        </a:rPr>
                        <a:t>Ответственное лицо</a:t>
                      </a:r>
                      <a:br>
                        <a:rPr lang="ru-RU" sz="1400">
                          <a:effectLst/>
                          <a:latin typeface="Sylfaen" panose="010A0502050306030303" pitchFamily="18" charset="0"/>
                        </a:rPr>
                      </a:br>
                      <a:endParaRPr lang="ru-RU" sz="140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Sylfaen" panose="010A0502050306030303" pitchFamily="18" charset="0"/>
                        </a:rPr>
                        <a:t>Режим работы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Sylfaen" panose="010A0502050306030303" pitchFamily="18" charset="0"/>
                        </a:rPr>
                        <a:t>День недели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Sylfaen" panose="010A0502050306030303" pitchFamily="18" charset="0"/>
                        </a:rPr>
                        <a:t>Время работы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7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199004, Санкт-Петербург, 10-я линия В.О., дом 37 (кабинет 207)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(812) 323-74-45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Кипятков </a:t>
                      </a:r>
                      <a:endParaRPr lang="ru-RU" sz="14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Максим </a:t>
                      </a: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Анатольевич,</a:t>
                      </a:r>
                      <a:br>
                        <a:rPr lang="ru-RU" sz="1400" dirty="0">
                          <a:effectLst/>
                          <a:latin typeface="Sylfaen" panose="010A0502050306030303" pitchFamily="18" charset="0"/>
                        </a:rPr>
                      </a:b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Караваева </a:t>
                      </a:r>
                      <a:endParaRPr lang="ru-RU" sz="14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Наталья </a:t>
                      </a: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Геннадьевна, </a:t>
                      </a:r>
                      <a:endParaRPr lang="ru-RU" sz="14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Варламов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Денис </a:t>
                      </a: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Андреевич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+mn-ea"/>
                        </a:rPr>
                        <a:t>Вторник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10-00 - </a:t>
                      </a: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12-300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Четверг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14-30 </a:t>
                      </a: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- </a:t>
                      </a: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17-30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Пятница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10-00 </a:t>
                      </a: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- </a:t>
                      </a:r>
                      <a:r>
                        <a:rPr lang="ru-RU" sz="1400" dirty="0" smtClean="0">
                          <a:effectLst/>
                          <a:latin typeface="Sylfaen" panose="010A0502050306030303" pitchFamily="18" charset="0"/>
                        </a:rPr>
                        <a:t>12-30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617275"/>
            <a:ext cx="77048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itchFamily="18" charset="0"/>
                <a:cs typeface="Arial" pitchFamily="34" charset="0"/>
              </a:rPr>
              <a:t>График приема заявлений на участие в итоговом сочинении (изложении) для выпускников прошлых лет, а также лиц, получающих среднее общее образование в иностранных образовательных организациях </a:t>
            </a:r>
            <a:endParaRPr lang="ru-RU" altLang="ru-RU" dirty="0" smtClean="0">
              <a:solidFill>
                <a:prstClr val="black"/>
              </a:solidFill>
              <a:latin typeface="Sylfaen" panose="010A0502050306030303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0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4280"/>
              </p:ext>
            </p:extLst>
          </p:nvPr>
        </p:nvGraphicFramePr>
        <p:xfrm>
          <a:off x="179512" y="1412776"/>
          <a:ext cx="8642350" cy="4983480"/>
        </p:xfrm>
        <a:graphic>
          <a:graphicData uri="http://schemas.openxmlformats.org/drawingml/2006/table">
            <a:tbl>
              <a:tblPr/>
              <a:tblGrid>
                <a:gridCol w="3656013"/>
                <a:gridCol w="2640012"/>
                <a:gridCol w="2346325"/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Даты проведения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Окончание регистрации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Начало регистрации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17.10.2016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Сочинение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07 декабря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Ноябрь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Сочинение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01 февраля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ГИА-11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(досрочный этап)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март – апрель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Times New Roman" pitchFamily="18" charset="0"/>
                        </a:rPr>
                        <a:t>01.02.2017</a:t>
                      </a: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Сочинение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03 мая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Выверка допуска к ГИА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15.05 – 24.05.2017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ГИА-11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(основной этап)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май – июнь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Times New Roman" pitchFamily="18" charset="0"/>
                        </a:rPr>
                        <a:t>01.02.2017</a:t>
                      </a:r>
                      <a:endParaRPr kumimoji="0" lang="ru-RU" alt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ГИА-11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(дополнительный этап)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сентябрь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bg1"/>
                </a:solidFill>
                <a:latin typeface="Sylfaen" panose="010A0502050306030303" pitchFamily="18" charset="0"/>
              </a:rPr>
              <a:t>Сбор данных</a:t>
            </a:r>
          </a:p>
        </p:txBody>
      </p:sp>
    </p:spTree>
    <p:extLst>
      <p:ext uri="{BB962C8B-B14F-4D97-AF65-F5344CB8AC3E}">
        <p14:creationId xmlns:p14="http://schemas.microsoft.com/office/powerpoint/2010/main" val="1586409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r>
              <a:rPr lang="ru-RU" altLang="ru-RU" sz="3200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Регистрация на итоговое сочинение (изложение)</a:t>
            </a:r>
          </a:p>
        </p:txBody>
      </p:sp>
      <p:sp>
        <p:nvSpPr>
          <p:cNvPr id="5" name="Содержимое 5"/>
          <p:cNvSpPr>
            <a:spLocks noGrp="1"/>
          </p:cNvSpPr>
          <p:nvPr>
            <p:ph sz="half" idx="4294967295"/>
          </p:nvPr>
        </p:nvSpPr>
        <p:spPr>
          <a:xfrm>
            <a:off x="179512" y="1380384"/>
            <a:ext cx="8402191" cy="54800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100" b="1" dirty="0" smtClean="0">
                <a:latin typeface="Sylfaen" panose="010A0502050306030303" pitchFamily="18" charset="0"/>
              </a:rPr>
              <a:t>17.10.2016</a:t>
            </a:r>
          </a:p>
          <a:p>
            <a:pPr>
              <a:buFontTx/>
              <a:buNone/>
            </a:pPr>
            <a:r>
              <a:rPr lang="ru-RU" altLang="ru-RU" sz="2100" dirty="0" smtClean="0">
                <a:latin typeface="Sylfaen" panose="010A0502050306030303" pitchFamily="18" charset="0"/>
              </a:rPr>
              <a:t>Начало регистрации на итоговое сочинение (изложение), в том числе выпускников прошлых лет.</a:t>
            </a:r>
          </a:p>
          <a:p>
            <a:pPr>
              <a:buFontTx/>
              <a:buNone/>
            </a:pPr>
            <a:r>
              <a:rPr lang="ru-RU" altLang="ru-RU" sz="2100" b="1" dirty="0" smtClean="0">
                <a:latin typeface="Sylfaen" panose="010A0502050306030303" pitchFamily="18" charset="0"/>
              </a:rPr>
              <a:t>до 05.11.2016</a:t>
            </a:r>
          </a:p>
          <a:p>
            <a:pPr>
              <a:buFontTx/>
              <a:buNone/>
            </a:pPr>
            <a:r>
              <a:rPr lang="ru-RU" altLang="ru-RU" sz="2100" dirty="0" smtClean="0">
                <a:latin typeface="Sylfaen" panose="010A0502050306030303" pitchFamily="18" charset="0"/>
              </a:rPr>
              <a:t>Осуществить сбор данных в АИС «Параграф» :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Назначение на сочинение 07.12.2016;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Предварительный выбор экзаменов ГИА-9;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Предварительный выбор экзаменов ГИА-11;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Коды ППЭ.</a:t>
            </a:r>
          </a:p>
          <a:p>
            <a:pPr>
              <a:buFontTx/>
              <a:buNone/>
            </a:pPr>
            <a:r>
              <a:rPr lang="ru-RU" altLang="ru-RU" sz="2100" b="1" dirty="0" smtClean="0">
                <a:latin typeface="Sylfaen" panose="010A0502050306030303" pitchFamily="18" charset="0"/>
              </a:rPr>
              <a:t>Предоставить в ИМЦ 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базу данных АИС «Параграф»;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Файл экспорта в ЕГЭ;</a:t>
            </a:r>
          </a:p>
          <a:p>
            <a:r>
              <a:rPr lang="ru-RU" altLang="ru-RU" sz="2100" dirty="0" smtClean="0">
                <a:latin typeface="Sylfaen" panose="010A0502050306030303" pitchFamily="18" charset="0"/>
              </a:rPr>
              <a:t>Документы, подтверждающие статус участника (ОВЗ) и/или право выбрать изложение.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3235233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r>
              <a:rPr lang="ru-RU" altLang="ru-RU" sz="3200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Регистрация на итоговое сочинение (изложение)</a:t>
            </a:r>
          </a:p>
        </p:txBody>
      </p:sp>
      <p:sp>
        <p:nvSpPr>
          <p:cNvPr id="4" name="Содержимое 5"/>
          <p:cNvSpPr>
            <a:spLocks noGrp="1"/>
          </p:cNvSpPr>
          <p:nvPr>
            <p:ph sz="half" idx="4294967295"/>
          </p:nvPr>
        </p:nvSpPr>
        <p:spPr>
          <a:xfrm>
            <a:off x="323528" y="1340768"/>
            <a:ext cx="8258175" cy="4829175"/>
          </a:xfrm>
        </p:spPr>
        <p:txBody>
          <a:bodyPr/>
          <a:lstStyle/>
          <a:p>
            <a:pPr>
              <a:buFontTx/>
              <a:buNone/>
            </a:pPr>
            <a:endParaRPr lang="ru-RU" altLang="ru-RU" sz="2100" b="1" dirty="0" smtClean="0">
              <a:latin typeface="Sylfaen" panose="010A0502050306030303" pitchFamily="18" charset="0"/>
            </a:endParaRPr>
          </a:p>
          <a:p>
            <a:pPr>
              <a:buFontTx/>
              <a:buNone/>
            </a:pPr>
            <a:r>
              <a:rPr lang="ru-RU" altLang="ru-RU" sz="2100" b="1" dirty="0" smtClean="0">
                <a:latin typeface="Sylfaen" panose="010A0502050306030303" pitchFamily="18" charset="0"/>
              </a:rPr>
              <a:t>14 - 17.11.2016 </a:t>
            </a:r>
            <a:r>
              <a:rPr lang="ru-RU" altLang="ru-RU" sz="2100" dirty="0" smtClean="0">
                <a:latin typeface="Sylfaen" panose="010A0502050306030303" pitchFamily="18" charset="0"/>
              </a:rPr>
              <a:t>:</a:t>
            </a:r>
          </a:p>
          <a:p>
            <a:pPr algn="just"/>
            <a:r>
              <a:rPr lang="ru-RU" altLang="ru-RU" sz="2100" dirty="0" smtClean="0">
                <a:latin typeface="Sylfaen" panose="010A0502050306030303" pitchFamily="18" charset="0"/>
              </a:rPr>
              <a:t>Проведение выверки назначения на итоговое сочинение (изложение);</a:t>
            </a:r>
          </a:p>
          <a:p>
            <a:pPr>
              <a:buFontTx/>
              <a:buNone/>
            </a:pPr>
            <a:r>
              <a:rPr lang="ru-RU" altLang="ru-RU" sz="2100" b="1" dirty="0" smtClean="0">
                <a:latin typeface="Sylfaen" panose="010A0502050306030303" pitchFamily="18" charset="0"/>
              </a:rPr>
              <a:t>до 18.11.2016 предоставить в ИМЦ:</a:t>
            </a:r>
          </a:p>
          <a:p>
            <a:pPr algn="just"/>
            <a:r>
              <a:rPr lang="ru-RU" altLang="ru-RU" sz="2100" dirty="0" smtClean="0">
                <a:latin typeface="Sylfaen" panose="010A0502050306030303" pitchFamily="18" charset="0"/>
              </a:rPr>
              <a:t>Оригиналы выверки назначения на итоговое сочинение (изложение).</a:t>
            </a:r>
          </a:p>
          <a:p>
            <a:pPr>
              <a:buFontTx/>
              <a:buNone/>
            </a:pPr>
            <a:r>
              <a:rPr lang="ru-RU" altLang="ru-RU" sz="2100" b="1" i="1" u="sng" dirty="0" smtClean="0">
                <a:latin typeface="Sylfaen" panose="010A0502050306030303" pitchFamily="18" charset="0"/>
              </a:rPr>
              <a:t>ПОСЛЕ 23.11.2016 изменения в назначении на итоговое сочинение (изложение) и в статусе участника (ОВЗ) сопровождаются письмом руководителя на имя начальника отдела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659779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r>
              <a:rPr lang="ru-RU" altLang="ru-RU" sz="3200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Регистрация на итоговое сочинение (изложение)</a:t>
            </a:r>
          </a:p>
        </p:txBody>
      </p:sp>
      <p:graphicFrame>
        <p:nvGraphicFramePr>
          <p:cNvPr id="5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49213"/>
              </p:ext>
            </p:extLst>
          </p:nvPr>
        </p:nvGraphicFramePr>
        <p:xfrm>
          <a:off x="215900" y="1484784"/>
          <a:ext cx="8928100" cy="4251960"/>
        </p:xfrm>
        <a:graphic>
          <a:graphicData uri="http://schemas.openxmlformats.org/drawingml/2006/table">
            <a:tbl>
              <a:tblPr/>
              <a:tblGrid>
                <a:gridCol w="1635125"/>
                <a:gridCol w="7292975"/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13.10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Публикация файла с датами экзаменов (проект)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17.10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Начало регистрации на итоговое сочинение (изложение)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20.10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Районная диагностическая работа по русскому языку в 9х классах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 до 05.11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Предоставление базы данных «Параграф» в ИМЦ для выгрузки в РИС ГИА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17.11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Окончание выверки назначения на итоговое сочинение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23.11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Окончание регистрации ВПЛ на итоговое сочинение (изложение) 07.12.2016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07.12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cs typeface="Arial" pitchFamily="34" charset="0"/>
                        </a:rPr>
                        <a:t>Итоговое сочинение (изложение)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602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Экран (4:3)</PresentationFormat>
  <Paragraphs>87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4_Тема Office</vt:lpstr>
      <vt:lpstr>Регистрация на итоговое сочинение (изложение)</vt:lpstr>
      <vt:lpstr>Сбор данных</vt:lpstr>
      <vt:lpstr>Регистрация на итоговое сочинение (изложение)</vt:lpstr>
      <vt:lpstr>Регистрация на итоговое сочинение (изложение)</vt:lpstr>
      <vt:lpstr>Регистрация на итоговое сочинение (изложение)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 данных</dc:title>
  <dc:creator>Admin</dc:creator>
  <cp:lastModifiedBy>Владимир</cp:lastModifiedBy>
  <cp:revision>2</cp:revision>
  <dcterms:created xsi:type="dcterms:W3CDTF">2016-10-14T08:38:02Z</dcterms:created>
  <dcterms:modified xsi:type="dcterms:W3CDTF">2016-10-14T08:50:16Z</dcterms:modified>
</cp:coreProperties>
</file>