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6269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0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236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9161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93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1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08E3B8-B02F-40C3-A303-C056CD9FC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515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1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9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71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9144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8C1350-E9C5-42FA-B411-2DCCF0010640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208E3B8-B02F-40C3-A303-C056CD9FCCC3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514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Итоговое сочинение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194560" lvl="8" indent="0">
              <a:buNone/>
            </a:pPr>
            <a:endParaRPr lang="ru-RU" sz="5400" dirty="0" smtClean="0"/>
          </a:p>
          <a:p>
            <a:pPr marL="2194560" lvl="8" indent="0">
              <a:buNone/>
            </a:pPr>
            <a:r>
              <a:rPr lang="ru-RU" sz="5400" dirty="0" smtClean="0"/>
              <a:t>6 декабря</a:t>
            </a:r>
          </a:p>
          <a:p>
            <a:pPr marL="2194560" lvl="8" indent="0">
              <a:buNone/>
            </a:pPr>
            <a:r>
              <a:rPr lang="ru-RU" sz="5400" dirty="0" smtClean="0"/>
              <a:t> 2017 года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8855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Статус работы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выпускное </a:t>
            </a:r>
            <a:r>
              <a:rPr lang="ru-RU" dirty="0" smtClean="0"/>
              <a:t>сочинение (изложение). Обязательно </a:t>
            </a:r>
            <a:r>
              <a:rPr lang="ru-RU" dirty="0"/>
              <a:t>для всех выпускников: окончить школу без него нельзя.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Оценивание</a:t>
            </a:r>
          </a:p>
          <a:p>
            <a:pPr marL="0" indent="0" algn="just">
              <a:buNone/>
            </a:pPr>
            <a:r>
              <a:rPr lang="ru-RU" dirty="0" smtClean="0"/>
              <a:t>Зачёт </a:t>
            </a:r>
            <a:r>
              <a:rPr lang="ru-RU" dirty="0"/>
              <a:t>— </a:t>
            </a:r>
            <a:r>
              <a:rPr lang="ru-RU" dirty="0" smtClean="0"/>
              <a:t>незачёт. </a:t>
            </a:r>
            <a:r>
              <a:rPr lang="ru-RU" dirty="0"/>
              <a:t>В школе </a:t>
            </a:r>
            <a:r>
              <a:rPr lang="ru-RU" dirty="0" smtClean="0"/>
              <a:t>баллы не выставляются. </a:t>
            </a:r>
            <a:r>
              <a:rPr lang="ru-RU" dirty="0"/>
              <a:t>Для окончания школы нужно получить за работу зачёт. Только зачёт за сочинение будет пропуском к остальным экзаменам. Кто не справится с сочинением, к другим экзаменам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3835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сочинение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4507" t="15462" r="34072" b="20200"/>
          <a:stretch/>
        </p:blipFill>
        <p:spPr bwMode="auto">
          <a:xfrm>
            <a:off x="251521" y="836712"/>
            <a:ext cx="439248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222" y="1196752"/>
            <a:ext cx="43612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Сочинение длится </a:t>
            </a:r>
            <a:r>
              <a:rPr lang="ru-RU" sz="1700" dirty="0">
                <a:solidFill>
                  <a:prstClr val="black"/>
                </a:solidFill>
              </a:rPr>
              <a:t>три часа пятьдесят пять минут (235 минут</a:t>
            </a:r>
            <a:r>
              <a:rPr lang="ru-RU" sz="1700" dirty="0" smtClean="0">
                <a:solidFill>
                  <a:prstClr val="black"/>
                </a:solidFill>
              </a:rPr>
              <a:t>).</a:t>
            </a: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Проверку осуществляет школьная комиссия. </a:t>
            </a: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Рекомендуемый </a:t>
            </a:r>
            <a:r>
              <a:rPr lang="ru-RU" sz="1700" dirty="0">
                <a:solidFill>
                  <a:prstClr val="black"/>
                </a:solidFill>
              </a:rPr>
              <a:t>объём сочинения — 350 слов (считаются все слова, даже маленькие: предлоги, союзы, частицы и проч.). </a:t>
            </a:r>
            <a:endParaRPr lang="ru-RU" sz="1700" dirty="0" smtClean="0">
              <a:solidFill>
                <a:prstClr val="black"/>
              </a:solidFill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За </a:t>
            </a:r>
            <a:r>
              <a:rPr lang="ru-RU" sz="1700" dirty="0">
                <a:solidFill>
                  <a:prstClr val="black"/>
                </a:solidFill>
              </a:rPr>
              <a:t>работы объёмом менее 250 слов ставится незачёт</a:t>
            </a: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Работы </a:t>
            </a:r>
            <a:r>
              <a:rPr lang="ru-RU" sz="1700" dirty="0">
                <a:solidFill>
                  <a:prstClr val="black"/>
                </a:solidFill>
              </a:rPr>
              <a:t>школьников </a:t>
            </a:r>
            <a:r>
              <a:rPr lang="ru-RU" sz="1700" dirty="0" smtClean="0">
                <a:solidFill>
                  <a:prstClr val="black"/>
                </a:solidFill>
              </a:rPr>
              <a:t>оценивается </a:t>
            </a:r>
            <a:r>
              <a:rPr lang="ru-RU" sz="1700" dirty="0">
                <a:solidFill>
                  <a:prstClr val="black"/>
                </a:solidFill>
              </a:rPr>
              <a:t>по пяти критериям: </a:t>
            </a:r>
            <a:endParaRPr lang="ru-RU" sz="1700" dirty="0" smtClean="0">
              <a:solidFill>
                <a:prstClr val="black"/>
              </a:solidFill>
            </a:endParaRPr>
          </a:p>
          <a:p>
            <a:pPr algn="just"/>
            <a:r>
              <a:rPr lang="ru-RU" sz="1700" dirty="0" smtClean="0">
                <a:solidFill>
                  <a:srgbClr val="FF0000"/>
                </a:solidFill>
              </a:rPr>
              <a:t>• соответствие </a:t>
            </a:r>
            <a:r>
              <a:rPr lang="ru-RU" sz="1700" dirty="0">
                <a:solidFill>
                  <a:srgbClr val="FF0000"/>
                </a:solidFill>
              </a:rPr>
              <a:t>теме; </a:t>
            </a:r>
            <a:endParaRPr lang="ru-RU" sz="1700" dirty="0" smtClean="0">
              <a:solidFill>
                <a:srgbClr val="FF0000"/>
              </a:solidFill>
            </a:endParaRPr>
          </a:p>
          <a:p>
            <a:pPr algn="just"/>
            <a:r>
              <a:rPr lang="ru-RU" sz="1700" dirty="0" smtClean="0">
                <a:solidFill>
                  <a:srgbClr val="FF0000"/>
                </a:solidFill>
              </a:rPr>
              <a:t>• аргументация </a:t>
            </a:r>
            <a:r>
              <a:rPr lang="ru-RU" sz="1700" dirty="0">
                <a:solidFill>
                  <a:srgbClr val="FF0000"/>
                </a:solidFill>
              </a:rPr>
              <a:t>и привлечение литературного материала; </a:t>
            </a:r>
            <a:endParaRPr lang="ru-RU" sz="1700" dirty="0" smtClean="0">
              <a:solidFill>
                <a:srgbClr val="FF0000"/>
              </a:solidFill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• композиция</a:t>
            </a:r>
            <a:r>
              <a:rPr lang="ru-RU" sz="1700" dirty="0">
                <a:solidFill>
                  <a:prstClr val="black"/>
                </a:solidFill>
              </a:rPr>
              <a:t>; </a:t>
            </a:r>
            <a:endParaRPr lang="ru-RU" sz="1700" dirty="0" smtClean="0">
              <a:solidFill>
                <a:prstClr val="black"/>
              </a:solidFill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• качество </a:t>
            </a:r>
            <a:r>
              <a:rPr lang="ru-RU" sz="1700" dirty="0">
                <a:solidFill>
                  <a:prstClr val="black"/>
                </a:solidFill>
              </a:rPr>
              <a:t>письменной речи; </a:t>
            </a:r>
            <a:endParaRPr lang="ru-RU" sz="1700" dirty="0" smtClean="0">
              <a:solidFill>
                <a:prstClr val="black"/>
              </a:solidFill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• грамотность</a:t>
            </a:r>
            <a:r>
              <a:rPr lang="ru-RU" sz="1700" dirty="0">
                <a:solidFill>
                  <a:prstClr val="black"/>
                </a:solidFill>
              </a:rPr>
              <a:t>. </a:t>
            </a:r>
            <a:endParaRPr lang="ru-RU" sz="1700" dirty="0" smtClean="0">
              <a:solidFill>
                <a:prstClr val="black"/>
              </a:solidFill>
            </a:endParaRPr>
          </a:p>
          <a:p>
            <a:pPr algn="just"/>
            <a:r>
              <a:rPr lang="ru-RU" sz="1700" dirty="0" smtClean="0">
                <a:solidFill>
                  <a:prstClr val="black"/>
                </a:solidFill>
              </a:rPr>
              <a:t>Два </a:t>
            </a:r>
            <a:r>
              <a:rPr lang="ru-RU" sz="1700" dirty="0">
                <a:solidFill>
                  <a:prstClr val="black"/>
                </a:solidFill>
              </a:rPr>
              <a:t>первых критерия из этого списка являются обязательными. </a:t>
            </a:r>
          </a:p>
        </p:txBody>
      </p:sp>
    </p:spTree>
    <p:extLst>
      <p:ext uri="{BB962C8B-B14F-4D97-AF65-F5344CB8AC3E}">
        <p14:creationId xmlns:p14="http://schemas.microsoft.com/office/powerpoint/2010/main" val="35318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итогового сочинения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"</a:t>
            </a:r>
            <a:r>
              <a:rPr lang="ru-RU" sz="3200" dirty="0"/>
              <a:t>Смелость и трусость" </a:t>
            </a:r>
            <a:endParaRPr lang="ru-RU" sz="3200" dirty="0" smtClean="0"/>
          </a:p>
          <a:p>
            <a:r>
              <a:rPr lang="ru-RU" sz="3200" dirty="0" smtClean="0"/>
              <a:t>"</a:t>
            </a:r>
            <a:r>
              <a:rPr lang="ru-RU" sz="3200" dirty="0"/>
              <a:t>Цели и средства" </a:t>
            </a:r>
            <a:endParaRPr lang="ru-RU" sz="3200" dirty="0" smtClean="0"/>
          </a:p>
          <a:p>
            <a:r>
              <a:rPr lang="ru-RU" sz="3200" dirty="0" smtClean="0"/>
              <a:t>"</a:t>
            </a:r>
            <a:r>
              <a:rPr lang="ru-RU" sz="3200" dirty="0"/>
              <a:t>Равнодушие и отзывчивость" </a:t>
            </a:r>
            <a:endParaRPr lang="ru-RU" sz="3200" dirty="0" smtClean="0"/>
          </a:p>
          <a:p>
            <a:r>
              <a:rPr lang="ru-RU" sz="3200" dirty="0" smtClean="0"/>
              <a:t>"</a:t>
            </a:r>
            <a:r>
              <a:rPr lang="ru-RU" sz="3200" dirty="0"/>
              <a:t>Верность и измена" </a:t>
            </a:r>
            <a:endParaRPr lang="ru-RU" sz="3200" dirty="0" smtClean="0"/>
          </a:p>
          <a:p>
            <a:r>
              <a:rPr lang="ru-RU" sz="3200" dirty="0" smtClean="0"/>
              <a:t>"</a:t>
            </a:r>
            <a:r>
              <a:rPr lang="ru-RU" sz="3200" dirty="0"/>
              <a:t>Человек и общество"</a:t>
            </a:r>
          </a:p>
        </p:txBody>
      </p:sp>
    </p:spTree>
    <p:extLst>
      <p:ext uri="{BB962C8B-B14F-4D97-AF65-F5344CB8AC3E}">
        <p14:creationId xmlns:p14="http://schemas.microsoft.com/office/powerpoint/2010/main" val="40038650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Официальная</vt:lpstr>
      <vt:lpstr>Итоговое сочинение</vt:lpstr>
      <vt:lpstr>Итоговое сочинение</vt:lpstr>
      <vt:lpstr>Итоговое сочинение</vt:lpstr>
      <vt:lpstr>Направления итогового сочинения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</dc:title>
  <dc:creator>Admin</dc:creator>
  <cp:lastModifiedBy>Владимир</cp:lastModifiedBy>
  <cp:revision>1</cp:revision>
  <dcterms:created xsi:type="dcterms:W3CDTF">2017-11-07T13:51:20Z</dcterms:created>
  <dcterms:modified xsi:type="dcterms:W3CDTF">2017-11-07T13:53:24Z</dcterms:modified>
</cp:coreProperties>
</file>