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E4E4D-8088-4E00-BEAD-8B61A721E4EA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B66BE-C584-4089-9943-62D6E3307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57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F6D77-5CF0-4722-82C5-52EB800055BA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971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F6D77-5CF0-4722-82C5-52EB800055BA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971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D7BCF-7E51-41E4-9313-13D304AA18B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C0ED7-BBED-47D0-BE3D-465F8EF65A2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73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3AEB0-D201-4802-AD40-3711415DD4A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2EBD6-BBFE-4237-A7A3-FFF9DB0E7A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40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033C5-EC39-4423-9E8B-F83AB3531F6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B9BCD-0B6C-4AF2-942E-B97EF73FA84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57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46462-8ED0-4A1C-BF53-68216E418CA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330B9-B79F-4F21-AF48-196856A01F3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132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FEE19-15BB-4D77-9C28-ED35C63273A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7378B-A424-4F2D-A778-05E8981F63B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19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47350-2BCB-4ECD-B157-79131B519C3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0A448-FB83-4D6D-BE67-73E352AD218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46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FC746-D6F0-429A-8540-58DA7C8183F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A55A2-D2EB-468C-BA3B-5A2E0A669B0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15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F3088-7955-484C-A2E3-7292B53161A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A2571-21B6-4118-A7C4-A2B0866E594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54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DDE5D-11EA-4BC4-A1FF-2DE6F7A3BBC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C015-0ABD-49DC-BED3-A8C059F408F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97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94779-1403-4031-9AB8-8BE95823406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C615E-9AE5-48B0-B545-09EEB0E484B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57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A2875-FA7B-453C-BFEF-CB3526B451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ED2EC-5909-4B7F-994C-80ABA674B5F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929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1D5E56-C8EE-430D-A25B-2AD4E31EDC5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0F197D-6092-482F-9A67-0599E36843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99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hyperlink" Target="consultantplus://offline/ref=0004BAA5E80513AEF464B991C4BA941CB19CF63ACEFCD061707805ADD9C95B433A146E911419AA0207d1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hyperlink" Target="http://www.gmpmpk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116013" y="333375"/>
            <a:ext cx="80279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Sylfaen" panose="010A0502050306030303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white"/>
                </a:solidFill>
                <a:latin typeface="Sylfaen" panose="010A0502050306030303" pitchFamily="18" charset="0"/>
              </a:rPr>
              <a:t>Проведение ГИА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white"/>
                </a:solidFill>
                <a:latin typeface="Sylfaen" panose="010A0502050306030303" pitchFamily="18" charset="0"/>
              </a:rPr>
              <a:t>для лиц с ОВЗ, инвалидов и детей-инвалидов </a:t>
            </a:r>
            <a:r>
              <a:rPr lang="ru-RU" altLang="ru-RU" sz="2800" b="1" dirty="0">
                <a:solidFill>
                  <a:prstClr val="white"/>
                </a:solidFill>
                <a:latin typeface="Sylfaen" panose="010A0502050306030303" pitchFamily="18" charset="0"/>
              </a:rPr>
              <a:t/>
            </a:r>
            <a:br>
              <a:rPr lang="ru-RU" altLang="ru-RU" sz="2800" b="1" dirty="0">
                <a:solidFill>
                  <a:prstClr val="white"/>
                </a:solidFill>
                <a:latin typeface="Sylfaen" panose="010A0502050306030303" pitchFamily="18" charset="0"/>
              </a:rPr>
            </a:br>
            <a:endParaRPr lang="ru-RU" altLang="ru-RU" sz="2800" b="1" dirty="0">
              <a:solidFill>
                <a:prstClr val="white"/>
              </a:solidFill>
              <a:latin typeface="Sylfaen" panose="010A050205030603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759" y="1926124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x-none" sz="160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Обучающийся с ограниченными возможностями </a:t>
            </a:r>
            <a:r>
              <a:rPr lang="x-none" sz="1600" smtClean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здоровья</a:t>
            </a:r>
            <a:r>
              <a:rPr lang="ru-RU" sz="1600" dirty="0" smtClean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 (ОВЗ)</a:t>
            </a:r>
            <a:r>
              <a:rPr lang="x-none" sz="1600" smtClean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 </a:t>
            </a:r>
            <a:r>
              <a:rPr lang="x-none" sz="160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– физическое лицо, имеющее недостатки в физическом и (или) психологическом развитии, </a:t>
            </a:r>
            <a:r>
              <a:rPr lang="x-none" sz="160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подтвержденное психолого-медико-педагогической комиссией и препятствующее получению образования без создания специальных условий.</a:t>
            </a:r>
            <a:r>
              <a:rPr lang="ru-RU" sz="1600" dirty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 </a:t>
            </a:r>
            <a:endParaRPr lang="ru-RU" sz="1600" b="1" dirty="0">
              <a:solidFill>
                <a:prstClr val="black"/>
              </a:solidFill>
              <a:latin typeface="Sylfaen" panose="010A0502050306030303" pitchFamily="18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2391" y="3001314"/>
            <a:ext cx="827808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rgbClr val="FF0000"/>
              </a:solidFill>
              <a:latin typeface="Sylfaen" panose="010A0502050306030303" pitchFamily="18" charset="0"/>
              <a:cs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x-none" sz="1600" smtClean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Инвалид</a:t>
            </a:r>
            <a:r>
              <a:rPr lang="x-none" sz="160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 </a:t>
            </a:r>
            <a:r>
              <a:rPr lang="x-none" sz="160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- лицо,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(полной или частичной утрате лицом способности или возможности осуществлять самообслуживание, самостоятельно передвигаться, ориентироваться, общаться, контролировать свое поведение, обучаться и заниматься трудовой деятельностью. и вызывающее необходимость его социальной защиты). </a:t>
            </a:r>
            <a:r>
              <a:rPr lang="x-none" sz="1600" smtClean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Дети-инвалиды</a:t>
            </a:r>
            <a:r>
              <a:rPr lang="x-none" sz="160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 </a:t>
            </a:r>
            <a:r>
              <a:rPr lang="x-none" sz="160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– лица, признанные инвалидами в возрасте до 18 </a:t>
            </a:r>
            <a:r>
              <a:rPr lang="x-none" sz="160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лет</a:t>
            </a:r>
            <a:endParaRPr lang="ru-RU" sz="1600" b="1" dirty="0">
              <a:solidFill>
                <a:prstClr val="black"/>
              </a:solidFill>
              <a:latin typeface="Sylfaen" panose="010A0502050306030303" pitchFamily="18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391" y="155679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Разграничение понятий </a:t>
            </a:r>
            <a:endParaRPr lang="ru-RU" b="1" dirty="0">
              <a:solidFill>
                <a:prstClr val="black"/>
              </a:solidFill>
              <a:latin typeface="Sylfaen" panose="010A0502050306030303" pitchFamily="18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391" y="5101259"/>
            <a:ext cx="83500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П. 4 Порядка ГИА-9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Для </a:t>
            </a:r>
            <a:r>
              <a:rPr lang="ru-RU" sz="1600" b="1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обучающихся с ограниченными возможностями здоровья, обучающихся детей-инвалидов и инвалидов, освоивших образовательные программы основного общего образования, количество сдаваемых экзаменов по их желанию сокращается до двух обязательных экзаменов по русскому языку и математике.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prstClr val="black"/>
              </a:solidFill>
              <a:latin typeface="Sylfaen" panose="010A0502050306030303" pitchFamily="18" charset="0"/>
              <a:cs typeface="Arial" charset="0"/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2631410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582341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Для </a:t>
            </a:r>
            <a:r>
              <a:rPr lang="ru-RU" dirty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обучающихся с ограниченными возможностями здоровья, обучающихся детей-инвалидов и инвалидов, а также тех, кто обучался по состоянию здоровья на дому</a:t>
            </a:r>
            <a:r>
              <a:rPr lang="ru-RU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, в образовательных организациях, в том числе санаторно-курортных, в которых проводятся необходимые лечебные, реабилитационные и оздоровительные мероприятия для нуждающихся в длительном лечении, продолжительность экзамена </a:t>
            </a:r>
            <a:r>
              <a:rPr lang="ru-RU" dirty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увеличивается на 1,5 часа </a:t>
            </a:r>
            <a:r>
              <a:rPr lang="ru-RU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(за исключением ОГЭ по иностранным языкам (раздел "</a:t>
            </a:r>
            <a:r>
              <a:rPr lang="ru-RU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Говорение« - </a:t>
            </a:r>
            <a:r>
              <a:rPr lang="ru-RU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продолжительность экзамена </a:t>
            </a:r>
            <a:r>
              <a:rPr lang="ru-RU" dirty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увеличивается на </a:t>
            </a:r>
            <a:r>
              <a:rPr lang="ru-RU" dirty="0" smtClean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30 минут </a:t>
            </a:r>
            <a:r>
              <a:rPr lang="ru-RU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).</a:t>
            </a:r>
            <a:endParaRPr lang="ru-RU" dirty="0">
              <a:solidFill>
                <a:prstClr val="black"/>
              </a:solidFill>
              <a:latin typeface="Sylfaen" panose="010A0502050306030303" pitchFamily="18" charset="0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0039" y="4149080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Обучающиеся </a:t>
            </a:r>
            <a:r>
              <a:rPr lang="ru-RU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с </a:t>
            </a:r>
            <a:r>
              <a:rPr lang="ru-RU" dirty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ограниченными возможностями здоровья </a:t>
            </a:r>
            <a:r>
              <a:rPr lang="ru-RU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при подаче заявления представляют </a:t>
            </a:r>
            <a:r>
              <a:rPr lang="ru-RU" b="1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копию рекомендаций психолого-медико-педагогической комиссии</a:t>
            </a:r>
            <a:r>
              <a:rPr lang="ru-RU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, а обучающиеся </a:t>
            </a:r>
            <a:r>
              <a:rPr lang="ru-RU" dirty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дети-инвалиды и инвалиды </a:t>
            </a:r>
            <a:r>
              <a:rPr lang="ru-RU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- оригинал или заверенную в установленном </a:t>
            </a:r>
            <a:r>
              <a:rPr lang="ru-RU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порядке </a:t>
            </a:r>
            <a:r>
              <a:rPr lang="ru-RU" b="1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копию </a:t>
            </a:r>
            <a:r>
              <a:rPr lang="ru-RU" b="1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справки, подтверждающей факт установления инвалидности</a:t>
            </a:r>
            <a:r>
              <a:rPr lang="ru-RU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, выданной федеральным государственным учреждением медико-социальной экспертизы.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16013" y="405160"/>
            <a:ext cx="80279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Sylfaen" panose="010A0502050306030303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white"/>
                </a:solidFill>
                <a:latin typeface="Sylfaen" panose="010A0502050306030303" pitchFamily="18" charset="0"/>
              </a:rPr>
              <a:t>Проведение ГИА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white"/>
                </a:solidFill>
                <a:latin typeface="Sylfaen" panose="010A0502050306030303" pitchFamily="18" charset="0"/>
              </a:rPr>
              <a:t>для лиц с ОВЗ, инвалидов и детей-инвалидов </a:t>
            </a:r>
            <a:r>
              <a:rPr lang="ru-RU" altLang="ru-RU" sz="2800" b="1" dirty="0">
                <a:solidFill>
                  <a:prstClr val="white"/>
                </a:solidFill>
                <a:latin typeface="Sylfaen" panose="010A0502050306030303" pitchFamily="18" charset="0"/>
              </a:rPr>
              <a:t/>
            </a:r>
            <a:br>
              <a:rPr lang="ru-RU" altLang="ru-RU" sz="2800" b="1" dirty="0">
                <a:solidFill>
                  <a:prstClr val="white"/>
                </a:solidFill>
                <a:latin typeface="Sylfaen" panose="010A0502050306030303" pitchFamily="18" charset="0"/>
              </a:rPr>
            </a:br>
            <a:endParaRPr lang="ru-RU" altLang="ru-RU" sz="2800" b="1" dirty="0">
              <a:solidFill>
                <a:prstClr val="white"/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775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116013" y="333375"/>
            <a:ext cx="80279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  <a:latin typeface="Sylfaen" panose="010A0502050306030303" pitchFamily="18" charset="0"/>
              </a:rPr>
              <a:t>Порядок </a:t>
            </a:r>
            <a:r>
              <a:rPr lang="ru-RU" b="1" dirty="0">
                <a:solidFill>
                  <a:prstClr val="white"/>
                </a:solidFill>
                <a:latin typeface="Sylfaen" panose="010A0502050306030303" pitchFamily="18" charset="0"/>
              </a:rPr>
              <a:t>обращения в Центральную психолого-медико-педагогическую комиссию для получения рекомендаций </a:t>
            </a:r>
            <a:r>
              <a:rPr lang="ru-RU" dirty="0">
                <a:solidFill>
                  <a:prstClr val="white"/>
                </a:solidFill>
                <a:latin typeface="Sylfaen" panose="010A0502050306030303" pitchFamily="18" charset="0"/>
              </a:rPr>
              <a:t> </a:t>
            </a:r>
            <a:r>
              <a:rPr lang="ru-RU" b="1" dirty="0" smtClean="0">
                <a:solidFill>
                  <a:prstClr val="white"/>
                </a:solidFill>
                <a:latin typeface="Sylfaen" panose="010A0502050306030303" pitchFamily="18" charset="0"/>
              </a:rPr>
              <a:t>по </a:t>
            </a:r>
            <a:r>
              <a:rPr lang="ru-RU" b="1" dirty="0">
                <a:solidFill>
                  <a:prstClr val="white"/>
                </a:solidFill>
                <a:latin typeface="Sylfaen" panose="010A0502050306030303" pitchFamily="18" charset="0"/>
              </a:rPr>
              <a:t>проведению государственной итоговой аттестации </a:t>
            </a:r>
            <a:endParaRPr lang="ru-RU" altLang="ru-RU" b="1" dirty="0">
              <a:solidFill>
                <a:prstClr val="white"/>
              </a:solidFill>
              <a:latin typeface="Sylfaen" panose="010A050205030603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84784"/>
            <a:ext cx="864096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Центральная </a:t>
            </a:r>
            <a:r>
              <a:rPr lang="ru-RU" sz="1600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психолого-медико-педагогическая комиссия Санкт-Петербурга (ЦПМПК) действует при </a:t>
            </a:r>
            <a:r>
              <a:rPr lang="ru-RU" sz="1600" i="1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Государственном бюджетном учреждении Региональном центре </a:t>
            </a:r>
            <a:r>
              <a:rPr lang="ru-RU" sz="1600" i="1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психолого-педагогической</a:t>
            </a:r>
            <a:r>
              <a:rPr lang="ru-RU" sz="1600" i="1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, медицинской и социальной помощи «Центр диагностики и </a:t>
            </a:r>
            <a:r>
              <a:rPr lang="ru-RU" sz="1600" i="1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консультирования</a:t>
            </a:r>
            <a:r>
              <a:rPr lang="ru-RU" sz="1600" i="1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» Санкт-Петербурга (ГБУ ЦДК Санкт-Петербурга)</a:t>
            </a:r>
            <a:r>
              <a:rPr lang="ru-RU" sz="1600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Лиговский </a:t>
            </a:r>
            <a:r>
              <a:rPr lang="ru-RU" sz="1600" dirty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пр., д. 46, лит. </a:t>
            </a:r>
            <a:r>
              <a:rPr lang="ru-RU" sz="1600" dirty="0" smtClean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А.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  <a:hlinkClick r:id="rId4"/>
              </a:rPr>
              <a:t>http</a:t>
            </a:r>
            <a:r>
              <a:rPr lang="ru-RU" sz="1600" dirty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  <a:hlinkClick r:id="rId4"/>
              </a:rPr>
              <a:t>://www.gmpmpk.ru</a:t>
            </a:r>
            <a:r>
              <a:rPr lang="ru-RU" sz="1600" dirty="0" smtClean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  <a:hlinkClick r:id="rId4"/>
              </a:rPr>
              <a:t>/</a:t>
            </a:r>
            <a:endParaRPr lang="ru-RU" sz="1600" dirty="0" smtClean="0">
              <a:solidFill>
                <a:srgbClr val="FF0000"/>
              </a:solidFill>
              <a:latin typeface="Sylfaen" panose="010A0502050306030303" pitchFamily="18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Телефон </a:t>
            </a:r>
            <a:r>
              <a:rPr lang="ru-RU" sz="1600" b="1" dirty="0" smtClean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764-57-56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(</a:t>
            </a:r>
            <a:r>
              <a:rPr lang="ru-RU" sz="1600" b="1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звонить только в день приема документов</a:t>
            </a:r>
            <a:r>
              <a:rPr lang="ru-RU" sz="1600" b="1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!)</a:t>
            </a:r>
            <a:endParaRPr lang="ru-RU" sz="1600" dirty="0" smtClean="0">
              <a:solidFill>
                <a:prstClr val="black"/>
              </a:solidFill>
              <a:latin typeface="Sylfaen" panose="010A0502050306030303" pitchFamily="18" charset="0"/>
              <a:cs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Одним </a:t>
            </a:r>
            <a:r>
              <a:rPr lang="ru-RU" sz="1600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из направлений </a:t>
            </a:r>
            <a:r>
              <a:rPr lang="ru-RU" sz="1600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деятельности </a:t>
            </a:r>
            <a:r>
              <a:rPr lang="ru-RU" sz="1600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ЦПМПК </a:t>
            </a:r>
            <a:r>
              <a:rPr lang="ru-RU" sz="1600" b="1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является выработка рекомендаций по проведению государственной итоговой аттестации (ГИА) </a:t>
            </a:r>
            <a:r>
              <a:rPr lang="ru-RU" sz="1600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для обучающихся с ограниченными возможностями здоровья (ОВЗ), обучающихся детей-инвалидов и инвалидов, освоивших образовательные </a:t>
            </a:r>
            <a:r>
              <a:rPr lang="ru-RU" sz="1600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программы </a:t>
            </a:r>
            <a:r>
              <a:rPr lang="ru-RU" sz="1600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основного общего образования </a:t>
            </a:r>
            <a:r>
              <a:rPr lang="ru-RU" sz="1600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и </a:t>
            </a:r>
            <a:r>
              <a:rPr lang="ru-RU" sz="1600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среднего общего </a:t>
            </a:r>
            <a:r>
              <a:rPr lang="ru-RU" sz="1600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образования, с </a:t>
            </a:r>
            <a:r>
              <a:rPr lang="ru-RU" sz="1600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учетом их индивидуальных особенностей.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777993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Основной период </a:t>
            </a:r>
            <a:r>
              <a:rPr lang="ru-RU" sz="1600" b="1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работы ЦПМПК </a:t>
            </a:r>
            <a:r>
              <a:rPr lang="ru-RU" sz="1600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- с </a:t>
            </a:r>
            <a:r>
              <a:rPr lang="ru-RU" sz="1600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3 октября 2016 года по 28 февраля 2017 года.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Прием документов начнется: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у </a:t>
            </a:r>
            <a:r>
              <a:rPr lang="ru-RU" sz="1600" dirty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участников </a:t>
            </a:r>
            <a:r>
              <a:rPr lang="ru-RU" sz="1600" b="1" dirty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ГИА-11 </a:t>
            </a:r>
            <a:r>
              <a:rPr lang="ru-RU" sz="1600" dirty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с </a:t>
            </a:r>
            <a:r>
              <a:rPr lang="ru-RU" sz="1600" b="1" dirty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3 октября 2016 года</a:t>
            </a:r>
            <a:r>
              <a:rPr lang="ru-RU" sz="1600" dirty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; </a:t>
            </a:r>
            <a:endParaRPr lang="ru-RU" sz="1600" dirty="0" smtClean="0">
              <a:solidFill>
                <a:prstClr val="black"/>
              </a:solidFill>
              <a:latin typeface="Sylfaen" panose="010A0502050306030303" pitchFamily="18" charset="0"/>
              <a:cs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у </a:t>
            </a:r>
            <a:r>
              <a:rPr lang="ru-RU" sz="1600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участников </a:t>
            </a:r>
            <a:r>
              <a:rPr lang="ru-RU" sz="1600" b="1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ГИА-9 </a:t>
            </a:r>
            <a:r>
              <a:rPr lang="ru-RU" sz="1600" b="1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  </a:t>
            </a:r>
            <a:r>
              <a:rPr lang="ru-RU" sz="1600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с </a:t>
            </a:r>
            <a:r>
              <a:rPr lang="ru-RU" sz="1600" b="1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5 декабря 2016 года</a:t>
            </a:r>
            <a:r>
              <a:rPr lang="ru-RU" sz="1600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Прием документов осуществляется в кабинете №209 </a:t>
            </a:r>
            <a:r>
              <a:rPr lang="ru-RU" sz="1600" b="1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по понедельникам с 10:00 до 20:00 (технический перерыв с 14:45 до 15:15). </a:t>
            </a:r>
            <a:endParaRPr lang="ru-RU" sz="1600" dirty="0">
              <a:solidFill>
                <a:prstClr val="black"/>
              </a:solidFill>
              <a:latin typeface="Sylfaen" panose="010A0502050306030303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241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116013" y="333375"/>
            <a:ext cx="80279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  <a:latin typeface="Sylfaen" panose="010A0502050306030303" pitchFamily="18" charset="0"/>
              </a:rPr>
              <a:t>Порядок </a:t>
            </a:r>
            <a:r>
              <a:rPr lang="ru-RU" b="1" dirty="0">
                <a:solidFill>
                  <a:prstClr val="white"/>
                </a:solidFill>
                <a:latin typeface="Sylfaen" panose="010A0502050306030303" pitchFamily="18" charset="0"/>
              </a:rPr>
              <a:t>обращения в Центральную психолого-медико-педагогическую комиссию для получения рекомендаций </a:t>
            </a:r>
            <a:r>
              <a:rPr lang="ru-RU" dirty="0">
                <a:solidFill>
                  <a:prstClr val="white"/>
                </a:solidFill>
                <a:latin typeface="Sylfaen" panose="010A0502050306030303" pitchFamily="18" charset="0"/>
              </a:rPr>
              <a:t> </a:t>
            </a:r>
            <a:r>
              <a:rPr lang="ru-RU" b="1" dirty="0" smtClean="0">
                <a:solidFill>
                  <a:prstClr val="white"/>
                </a:solidFill>
                <a:latin typeface="Sylfaen" panose="010A0502050306030303" pitchFamily="18" charset="0"/>
              </a:rPr>
              <a:t>по </a:t>
            </a:r>
            <a:r>
              <a:rPr lang="ru-RU" b="1" dirty="0">
                <a:solidFill>
                  <a:prstClr val="white"/>
                </a:solidFill>
                <a:latin typeface="Sylfaen" panose="010A0502050306030303" pitchFamily="18" charset="0"/>
              </a:rPr>
              <a:t>проведению государственной итоговой аттестации </a:t>
            </a:r>
            <a:endParaRPr lang="ru-RU" altLang="ru-RU" b="1" dirty="0">
              <a:solidFill>
                <a:prstClr val="white"/>
              </a:solidFill>
              <a:latin typeface="Sylfaen" panose="010A050205030603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412776"/>
            <a:ext cx="8568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Дети-инвалиды </a:t>
            </a:r>
            <a:r>
              <a:rPr lang="ru-RU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и инвалиды </a:t>
            </a:r>
            <a:r>
              <a:rPr lang="ru-RU" b="1" i="1" dirty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обращаются в ЦПМПК только в том случае, если они нуждаются в проведении экзаменов на дому по медицинским </a:t>
            </a:r>
            <a:r>
              <a:rPr lang="ru-RU" b="1" i="1" dirty="0" smtClean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показаниям или им требуется </a:t>
            </a:r>
            <a:r>
              <a:rPr lang="ru-RU" b="1" dirty="0" smtClean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прописать </a:t>
            </a:r>
            <a:r>
              <a:rPr lang="ru-RU" b="1" dirty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дополнительные условия, не определенные Порядком</a:t>
            </a:r>
            <a:r>
              <a:rPr lang="ru-RU" b="1" i="1" dirty="0" smtClean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Если </a:t>
            </a:r>
            <a:r>
              <a:rPr lang="ru-RU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этого не требуется, обучающимся / выпускникам прошлых лет детям-инвалидам и инвалидам достаточно предъявить </a:t>
            </a:r>
            <a:r>
              <a:rPr lang="ru-RU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заявление </a:t>
            </a:r>
            <a:r>
              <a:rPr lang="ru-RU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с указанием выбранных учебных предметов и форм проведения </a:t>
            </a:r>
            <a:r>
              <a:rPr lang="ru-RU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ГИА, </a:t>
            </a:r>
            <a:r>
              <a:rPr lang="ru-RU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оригинал или заверенную в </a:t>
            </a:r>
            <a:r>
              <a:rPr lang="ru-RU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установленном </a:t>
            </a:r>
            <a:r>
              <a:rPr lang="ru-RU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порядке копию справки, подтверждающей факт установления инвалидности, выданной </a:t>
            </a:r>
            <a:r>
              <a:rPr lang="ru-RU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федеральным </a:t>
            </a:r>
            <a:r>
              <a:rPr lang="ru-RU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государственным учреждением медико-социальной экспертизы. </a:t>
            </a:r>
            <a:endParaRPr lang="ru-RU" dirty="0" smtClean="0">
              <a:solidFill>
                <a:prstClr val="black"/>
              </a:solidFill>
              <a:latin typeface="Sylfaen" panose="010A0502050306030303" pitchFamily="18" charset="0"/>
              <a:cs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Sylfaen" panose="010A0502050306030303" pitchFamily="18" charset="0"/>
              <a:cs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Обучающиеся </a:t>
            </a:r>
            <a:r>
              <a:rPr lang="ru-RU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по медицинским </a:t>
            </a:r>
            <a:r>
              <a:rPr lang="ru-RU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показаниям </a:t>
            </a:r>
            <a:r>
              <a:rPr lang="ru-RU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на </a:t>
            </a:r>
            <a:r>
              <a:rPr lang="ru-RU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дому</a:t>
            </a:r>
            <a:r>
              <a:rPr lang="ru-RU" b="1" i="1" dirty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 обращаются в ЦПМПК только в том случае, если они нуждаются в проведении экзаменов на дому</a:t>
            </a:r>
            <a:r>
              <a:rPr lang="ru-RU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или им требуется </a:t>
            </a:r>
            <a:r>
              <a:rPr lang="ru-RU" b="1" dirty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прописать дополнительные условия, не определенные Порядком </a:t>
            </a:r>
            <a:r>
              <a:rPr lang="ru-RU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	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Sylfaen" panose="010A0502050306030303" pitchFamily="18" charset="0"/>
              <a:cs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Дети с ОВЗ, обучающиеся </a:t>
            </a:r>
            <a:r>
              <a:rPr lang="ru-RU" b="1" dirty="0" smtClean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по </a:t>
            </a:r>
            <a:r>
              <a:rPr lang="ru-RU" b="1" dirty="0">
                <a:solidFill>
                  <a:srgbClr val="FF0000"/>
                </a:solidFill>
                <a:latin typeface="Sylfaen" panose="010A0502050306030303" pitchFamily="18" charset="0"/>
                <a:cs typeface="Arial" charset="0"/>
              </a:rPr>
              <a:t>адаптированным образовательным программам </a:t>
            </a:r>
            <a:r>
              <a:rPr lang="ru-RU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(в специальном </a:t>
            </a:r>
            <a:r>
              <a:rPr lang="ru-RU" dirty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(</a:t>
            </a:r>
            <a:r>
              <a:rPr lang="ru-RU" dirty="0" smtClean="0">
                <a:solidFill>
                  <a:prstClr val="black"/>
                </a:solidFill>
                <a:latin typeface="Sylfaen" panose="010A0502050306030303" pitchFamily="18" charset="0"/>
                <a:cs typeface="Arial" charset="0"/>
              </a:rPr>
              <a:t>коррекционном) классе), обращаются в районную ТПМПК (выпускники 9-х классов ГБОУ № 5)</a:t>
            </a:r>
            <a:endParaRPr lang="ru-RU" dirty="0">
              <a:solidFill>
                <a:prstClr val="black"/>
              </a:solidFill>
              <a:latin typeface="Sylfaen" panose="010A0502050306030303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896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629733"/>
              </p:ext>
            </p:extLst>
          </p:nvPr>
        </p:nvGraphicFramePr>
        <p:xfrm>
          <a:off x="32452" y="116632"/>
          <a:ext cx="9125746" cy="655137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13848"/>
                <a:gridCol w="1261282"/>
                <a:gridCol w="1565990"/>
                <a:gridCol w="729815"/>
                <a:gridCol w="741930"/>
                <a:gridCol w="1417024"/>
                <a:gridCol w="962923"/>
                <a:gridCol w="1032934"/>
              </a:tblGrid>
              <a:tr h="27003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Статус обучающегося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Документ подтверждающий статус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куда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явка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зачем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Форма ГИА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автоматически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</a:tr>
              <a:tr h="540060">
                <a:tc row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обучающийся с ограниченными возможностями здоровья 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Sylfaen" panose="010A0502050306030303" pitchFamily="18" charset="0"/>
                        </a:rPr>
                        <a:t>получал статус ОВЗ и учится</a:t>
                      </a:r>
                      <a:r>
                        <a:rPr lang="ru-RU" sz="1000" baseline="0" dirty="0" smtClean="0">
                          <a:effectLst/>
                          <a:latin typeface="Sylfaen" panose="010A0502050306030303" pitchFamily="18" charset="0"/>
                        </a:rPr>
                        <a:t> (закончил) по адаптированной программе  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копия рекомендаций психолого-медико-педагогической комиссии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ТПМПК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</a:rPr>
                        <a:t>обязательно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подтверждение статуса обучающегося с ОВЗ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Sylfaen" panose="010A0502050306030303" pitchFamily="18" charset="0"/>
                        </a:rPr>
                        <a:t>ОГЭ/ЕГЭ</a:t>
                      </a:r>
                      <a:r>
                        <a:rPr lang="ru-RU" sz="1000" baseline="0" dirty="0" smtClean="0">
                          <a:effectLst/>
                          <a:latin typeface="Sylfaen" panose="010A0502050306030303" pitchFamily="18" charset="0"/>
                        </a:rPr>
                        <a:t> или</a:t>
                      </a:r>
                      <a:endParaRPr lang="ru-RU" sz="1000" dirty="0" smtClean="0">
                        <a:effectLst/>
                        <a:latin typeface="Sylfaen" panose="010A05020503060303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Sylfaen" panose="010A0502050306030303" pitchFamily="18" charset="0"/>
                        </a:rPr>
                        <a:t>ГВЭ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 rowSpan="6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В соответствии с Порядком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ППЭ оборудуется с учетом индивидуальных особенностей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продолжительность экзамена увеличивается на 1,5 часа по всем учебным предметам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организуются питание и перерывы для проведения необходимых лечебных и профилактических мероприятий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</a:tr>
              <a:tr h="5400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Sylfaen" panose="010A0502050306030303" pitchFamily="18" charset="0"/>
                        </a:rPr>
                        <a:t>иное (получил статус ОВЗ, но обучался в</a:t>
                      </a:r>
                      <a:r>
                        <a:rPr lang="ru-RU" sz="1000" baseline="0" dirty="0" smtClean="0">
                          <a:effectLst/>
                          <a:latin typeface="Sylfaen" panose="010A0502050306030303" pitchFamily="18" charset="0"/>
                        </a:rPr>
                        <a:t> массовой школе) </a:t>
                      </a:r>
                      <a:endParaRPr lang="ru-RU" sz="1000" dirty="0" smtClean="0">
                        <a:effectLst/>
                        <a:latin typeface="Sylfaen" panose="010A05020503060303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копия рекомендации психолого-медико-педагогической комиссии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ЦПМПК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</a:rPr>
                        <a:t>обязательно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установление статуса обучающегося с ОВЗ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Sylfaen" panose="010A0502050306030303" pitchFamily="18" charset="0"/>
                        </a:rPr>
                        <a:t>ОГЭ/ЕГЭ</a:t>
                      </a:r>
                      <a:r>
                        <a:rPr lang="ru-RU" sz="1000" baseline="0" dirty="0" smtClean="0">
                          <a:effectLst/>
                          <a:latin typeface="Sylfaen" panose="010A0502050306030303" pitchFamily="18" charset="0"/>
                        </a:rPr>
                        <a:t> или</a:t>
                      </a:r>
                      <a:endParaRPr lang="ru-RU" sz="1000" dirty="0" smtClean="0">
                        <a:effectLst/>
                        <a:latin typeface="Sylfaen" panose="010A05020503060303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Sylfaen" panose="010A0502050306030303" pitchFamily="18" charset="0"/>
                        </a:rPr>
                        <a:t>ГВЭ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320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Обучающиеся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дети-инвалиды и инвалиды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оригинал или заверенная в установленном порядке копия справки, подтверждающая факт установления </a:t>
                      </a:r>
                      <a:r>
                        <a:rPr lang="ru-RU" sz="1000" dirty="0" smtClean="0">
                          <a:effectLst/>
                          <a:latin typeface="Sylfaen" panose="010A0502050306030303" pitchFamily="18" charset="0"/>
                        </a:rPr>
                        <a:t>инвалидности выданная</a:t>
                      </a:r>
                      <a:r>
                        <a:rPr lang="ru-RU" sz="1000" baseline="0" dirty="0" smtClean="0">
                          <a:effectLst/>
                          <a:latin typeface="Sylfaen" panose="010A0502050306030303" pitchFamily="18" charset="0"/>
                        </a:rPr>
                        <a:t> МСЭ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ЦПМПК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при необходимости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Определить </a:t>
                      </a:r>
                      <a:r>
                        <a:rPr lang="ru-RU" sz="1000" dirty="0" smtClean="0">
                          <a:effectLst/>
                          <a:latin typeface="Sylfaen" panose="010A0502050306030303" pitchFamily="18" charset="0"/>
                        </a:rPr>
                        <a:t>или </a:t>
                      </a: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прописать дополнительные условия, не </a:t>
                      </a:r>
                      <a:r>
                        <a:rPr lang="ru-RU" sz="1000" dirty="0" smtClean="0">
                          <a:effectLst/>
                          <a:latin typeface="Sylfaen" panose="010A0502050306030303" pitchFamily="18" charset="0"/>
                        </a:rPr>
                        <a:t>определенные</a:t>
                      </a:r>
                      <a:r>
                        <a:rPr lang="ru-RU" sz="1000" baseline="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Sylfaen" panose="010A0502050306030303" pitchFamily="18" charset="0"/>
                        </a:rPr>
                        <a:t>Порядком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Sylfaen" panose="010A0502050306030303" pitchFamily="18" charset="0"/>
                        </a:rPr>
                        <a:t>ОГЭ/ЕГЭ</a:t>
                      </a:r>
                      <a:r>
                        <a:rPr lang="ru-RU" sz="1000" baseline="0" dirty="0" smtClean="0">
                          <a:effectLst/>
                          <a:latin typeface="Sylfaen" panose="010A0502050306030303" pitchFamily="18" charset="0"/>
                        </a:rPr>
                        <a:t> или</a:t>
                      </a:r>
                      <a:endParaRPr lang="ru-RU" sz="1000" dirty="0" smtClean="0">
                        <a:effectLst/>
                        <a:latin typeface="Sylfaen" panose="010A05020503060303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Sylfaen" panose="010A0502050306030303" pitchFamily="18" charset="0"/>
                        </a:rPr>
                        <a:t>ГВЭ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013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кто обучался по состоянию здоровья на дому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ППЭ со всеми обучающимися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Заключение врачебной комиссии (справка ВК), подтверждающее медицинские показания для обучения на дому и приказ ОО об организации обучения на дому 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ЦПМПК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при необходимости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Определить и прописать дополнительные условия, не определенные Порядком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Sylfaen" panose="010A0502050306030303" pitchFamily="18" charset="0"/>
                        </a:rPr>
                        <a:t>ОГЭ/ЕГЭ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01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ППЭ на дому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Заключение врачебной комиссии (справка ВК), подтверждающее медицинские показания для обучения на дому, и соответствующие рекомендации психолого-медико-педагогической комиссии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ЦПМПК</a:t>
                      </a:r>
                      <a:endParaRPr lang="ru-RU" sz="100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Sylfaen" panose="010A0502050306030303" pitchFamily="18" charset="0"/>
                        </a:rPr>
                        <a:t>обязательно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рекомендация психолого-медико-педагогической комиссии для организации ППЭ на дому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Sylfaen" panose="010A0502050306030303" pitchFamily="18" charset="0"/>
                        </a:rPr>
                        <a:t>ОГЭ/ЕГЭ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011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кто обучался в образовательных организациях, в том числе санаторно-курортных, в которых проводятся необходимые лечебные, реабилитационные и оздоровительные мероприятия для нуждающихся в длительном лечении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оригинал или заверенная в установленном порядке копия справки, подтверждающая факт пребывания в указанных образовательных организациях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ЦПМПК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при необходимости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Определить и прописать дополнительные условия, не определенные Порядком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Sylfaen" panose="010A0502050306030303" pitchFamily="18" charset="0"/>
                        </a:rPr>
                        <a:t>ОГЭ/ЕГЭ</a:t>
                      </a:r>
                      <a:endParaRPr lang="ru-RU" sz="10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26437" marR="2643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226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832</Words>
  <Application>Microsoft Office PowerPoint</Application>
  <PresentationFormat>Экран (4:3)</PresentationFormat>
  <Paragraphs>96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Владимир</cp:lastModifiedBy>
  <cp:revision>1</cp:revision>
  <dcterms:created xsi:type="dcterms:W3CDTF">2016-10-14T08:35:59Z</dcterms:created>
  <dcterms:modified xsi:type="dcterms:W3CDTF">2016-10-14T08:39:02Z</dcterms:modified>
</cp:coreProperties>
</file>